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6"/>
  </p:notesMasterIdLst>
  <p:handoutMasterIdLst>
    <p:handoutMasterId r:id="rId27"/>
  </p:handoutMasterIdLst>
  <p:sldIdLst>
    <p:sldId id="258" r:id="rId2"/>
    <p:sldId id="407" r:id="rId3"/>
    <p:sldId id="310" r:id="rId4"/>
    <p:sldId id="405" r:id="rId5"/>
    <p:sldId id="412" r:id="rId6"/>
    <p:sldId id="409" r:id="rId7"/>
    <p:sldId id="413" r:id="rId8"/>
    <p:sldId id="411" r:id="rId9"/>
    <p:sldId id="414" r:id="rId10"/>
    <p:sldId id="415" r:id="rId11"/>
    <p:sldId id="416" r:id="rId12"/>
    <p:sldId id="417" r:id="rId13"/>
    <p:sldId id="418" r:id="rId14"/>
    <p:sldId id="419" r:id="rId15"/>
    <p:sldId id="420" r:id="rId16"/>
    <p:sldId id="421" r:id="rId17"/>
    <p:sldId id="428" r:id="rId18"/>
    <p:sldId id="422" r:id="rId19"/>
    <p:sldId id="423" r:id="rId20"/>
    <p:sldId id="424" r:id="rId21"/>
    <p:sldId id="425" r:id="rId22"/>
    <p:sldId id="429" r:id="rId23"/>
    <p:sldId id="426" r:id="rId24"/>
    <p:sldId id="427" r:id="rId25"/>
  </p:sldIdLst>
  <p:sldSz cx="9144000" cy="6858000" type="screen4x3"/>
  <p:notesSz cx="6781800" cy="99187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ila"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4" d="100"/>
          <a:sy n="84" d="100"/>
        </p:scale>
        <p:origin x="-283" y="-12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8" d="100"/>
          <a:sy n="118" d="100"/>
        </p:scale>
        <p:origin x="-510" y="-78"/>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200"/>
            </a:lvl1pPr>
          </a:lstStyle>
          <a:p>
            <a:endParaRPr lang="fr-FR"/>
          </a:p>
        </p:txBody>
      </p:sp>
      <p:sp>
        <p:nvSpPr>
          <p:cNvPr id="62467" name="Rectangle 3"/>
          <p:cNvSpPr>
            <a:spLocks noGrp="1" noChangeArrowheads="1"/>
          </p:cNvSpPr>
          <p:nvPr>
            <p:ph type="dt" sz="quarter" idx="1"/>
          </p:nvPr>
        </p:nvSpPr>
        <p:spPr bwMode="auto">
          <a:xfrm>
            <a:off x="3810000" y="0"/>
            <a:ext cx="2971800" cy="5334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a:lvl1pPr>
          </a:lstStyle>
          <a:p>
            <a:endParaRPr lang="fr-FR"/>
          </a:p>
        </p:txBody>
      </p:sp>
      <p:sp>
        <p:nvSpPr>
          <p:cNvPr id="62468" name="Rectangle 4"/>
          <p:cNvSpPr>
            <a:spLocks noGrp="1" noChangeArrowheads="1"/>
          </p:cNvSpPr>
          <p:nvPr>
            <p:ph type="ftr" sz="quarter" idx="2"/>
          </p:nvPr>
        </p:nvSpPr>
        <p:spPr bwMode="auto">
          <a:xfrm>
            <a:off x="0" y="9448800"/>
            <a:ext cx="2971800" cy="457200"/>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defRPr sz="1200"/>
            </a:lvl1pPr>
          </a:lstStyle>
          <a:p>
            <a:endParaRPr lang="fr-FR"/>
          </a:p>
        </p:txBody>
      </p:sp>
      <p:sp>
        <p:nvSpPr>
          <p:cNvPr id="62469" name="Rectangle 5"/>
          <p:cNvSpPr>
            <a:spLocks noGrp="1" noChangeArrowheads="1"/>
          </p:cNvSpPr>
          <p:nvPr>
            <p:ph type="sldNum" sz="quarter" idx="3"/>
          </p:nvPr>
        </p:nvSpPr>
        <p:spPr bwMode="auto">
          <a:xfrm>
            <a:off x="3810000" y="9448800"/>
            <a:ext cx="2971800" cy="457200"/>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a:defRPr sz="1200"/>
            </a:lvl1pPr>
          </a:lstStyle>
          <a:p>
            <a:fld id="{F9F7E12C-76CF-4BDB-B352-418B0F8C58FD}"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200"/>
            </a:lvl1pPr>
          </a:lstStyle>
          <a:p>
            <a:endParaRPr lang="fr-FR"/>
          </a:p>
        </p:txBody>
      </p:sp>
      <p:sp>
        <p:nvSpPr>
          <p:cNvPr id="173059" name="Rectangle 3"/>
          <p:cNvSpPr>
            <a:spLocks noGrp="1" noChangeArrowheads="1"/>
          </p:cNvSpPr>
          <p:nvPr>
            <p:ph type="dt" idx="1"/>
          </p:nvPr>
        </p:nvSpPr>
        <p:spPr bwMode="auto">
          <a:xfrm>
            <a:off x="3810000" y="0"/>
            <a:ext cx="2971800" cy="5334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a:lvl1pPr>
          </a:lstStyle>
          <a:p>
            <a:endParaRPr lang="fr-FR"/>
          </a:p>
        </p:txBody>
      </p:sp>
      <p:sp>
        <p:nvSpPr>
          <p:cNvPr id="173060"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a:effectLst/>
        </p:spPr>
      </p:sp>
      <p:sp>
        <p:nvSpPr>
          <p:cNvPr id="17306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73062"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defRPr sz="1200"/>
            </a:lvl1pPr>
          </a:lstStyle>
          <a:p>
            <a:endParaRPr lang="fr-FR"/>
          </a:p>
        </p:txBody>
      </p:sp>
      <p:sp>
        <p:nvSpPr>
          <p:cNvPr id="173063" name="Rectangle 7"/>
          <p:cNvSpPr>
            <a:spLocks noGrp="1" noChangeArrowheads="1"/>
          </p:cNvSpPr>
          <p:nvPr>
            <p:ph type="sldNum" sz="quarter" idx="5"/>
          </p:nvPr>
        </p:nvSpPr>
        <p:spPr bwMode="auto">
          <a:xfrm>
            <a:off x="3810000" y="9448800"/>
            <a:ext cx="2971800" cy="457200"/>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a:defRPr sz="1200"/>
            </a:lvl1pPr>
          </a:lstStyle>
          <a:p>
            <a:fld id="{C9E3B5F1-7F22-4713-85EB-608F3DE64A80}"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9E3B5F1-7F22-4713-85EB-608F3DE64A80}" type="slidenum">
              <a:rPr lang="fr-FR" smtClean="0"/>
              <a:pPr/>
              <a:t>8</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166C3-29D0-46BE-A7F8-5989573E419C}" type="slidenum">
              <a:rPr lang="fr-FR"/>
              <a:pPr/>
              <a:t>18</a:t>
            </a:fld>
            <a:endParaRPr lang="fr-FR"/>
          </a:p>
        </p:txBody>
      </p:sp>
      <p:sp>
        <p:nvSpPr>
          <p:cNvPr id="37890" name="Rectangle 2"/>
          <p:cNvSpPr>
            <a:spLocks noGrp="1" noRot="1" noChangeAspect="1" noChangeArrowheads="1" noTextEdit="1"/>
          </p:cNvSpPr>
          <p:nvPr>
            <p:ph type="sldImg"/>
          </p:nvPr>
        </p:nvSpPr>
        <p:spPr>
          <a:xfrm>
            <a:off x="912813" y="747713"/>
            <a:ext cx="4953000" cy="3714750"/>
          </a:xfrm>
          <a:ln w="12700" cap="flat"/>
        </p:spPr>
      </p:sp>
      <p:sp>
        <p:nvSpPr>
          <p:cNvPr id="37891"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Cet autre élément sera l’évènement déclencheur, qu’on appelait également événement dangereux. La notion d’événement déclencheur nous semble plus compréhensible, mais vous verrez dans certains documents l’autre appellation.</a:t>
            </a:r>
          </a:p>
          <a:p>
            <a:r>
              <a:rPr lang="fr-FR"/>
              <a:t>Prenons l’exemple de la salle de formation:</a:t>
            </a:r>
          </a:p>
          <a:p>
            <a:r>
              <a:rPr lang="fr-FR"/>
              <a:t>Les câbles électriques au sol constituent Le danger;</a:t>
            </a:r>
          </a:p>
          <a:p>
            <a:r>
              <a:rPr lang="fr-FR"/>
              <a:t>Le formateur évoluant à proximité des câbles représente la situation dangereuse;</a:t>
            </a:r>
          </a:p>
          <a:p>
            <a:r>
              <a:rPr lang="fr-FR"/>
              <a:t>Le formateur qui se prend les pieds dans les câbles peut constituer l’événement déclencheur;</a:t>
            </a:r>
          </a:p>
          <a:p>
            <a:r>
              <a:rPr lang="fr-FR"/>
              <a:t> La chute sera la conséquence;</a:t>
            </a:r>
          </a:p>
          <a:p>
            <a:r>
              <a:rPr lang="fr-FR"/>
              <a:t>Les lésions les plus probables pourront être contusions, hématomes. </a:t>
            </a:r>
          </a:p>
          <a:p>
            <a:r>
              <a:rPr lang="fr-FR"/>
              <a:t> Il est IMPORTANT de définir la lésion la plus probable et non pas la plus importante.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84AA5-9428-48AF-A989-A85CC3E7CB91}" type="slidenum">
              <a:rPr lang="fr-FR"/>
              <a:pPr/>
              <a:t>19</a:t>
            </a:fld>
            <a:endParaRPr lang="fr-FR"/>
          </a:p>
        </p:txBody>
      </p:sp>
      <p:sp>
        <p:nvSpPr>
          <p:cNvPr id="39938" name="Rectangle 2"/>
          <p:cNvSpPr>
            <a:spLocks noGrp="1" noRot="1" noChangeAspect="1" noChangeArrowheads="1" noTextEdit="1"/>
          </p:cNvSpPr>
          <p:nvPr>
            <p:ph type="sldImg"/>
          </p:nvPr>
        </p:nvSpPr>
        <p:spPr>
          <a:xfrm>
            <a:off x="912813" y="747713"/>
            <a:ext cx="4953000" cy="3714750"/>
          </a:xfrm>
          <a:ln w="12700" cap="flat"/>
        </p:spPr>
      </p:sp>
      <p:sp>
        <p:nvSpPr>
          <p:cNvPr id="39939"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Un produit chimique est bien une cause capable de provoquer une lésion ou une atteinte à la santé.</a:t>
            </a:r>
          </a:p>
          <a:p>
            <a:r>
              <a:rPr lang="fr-FR"/>
              <a:t>Supposons un salarié utilisant un produit chimique toxique et volatil dans un local confiné;</a:t>
            </a:r>
          </a:p>
          <a:p>
            <a:r>
              <a:rPr lang="fr-FR"/>
              <a:t>La défaillance de la ventilation est donnée à titre d'exemple comme évènement déclencheur.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263DF-B734-42A0-B454-5783BAB47B89}" type="slidenum">
              <a:rPr lang="fr-FR"/>
              <a:pPr/>
              <a:t>20</a:t>
            </a:fld>
            <a:endParaRPr lang="fr-FR"/>
          </a:p>
        </p:txBody>
      </p:sp>
      <p:sp>
        <p:nvSpPr>
          <p:cNvPr id="41986" name="Rectangle 2"/>
          <p:cNvSpPr>
            <a:spLocks noGrp="1" noRot="1" noChangeAspect="1" noChangeArrowheads="1" noTextEdit="1"/>
          </p:cNvSpPr>
          <p:nvPr>
            <p:ph type="sldImg"/>
          </p:nvPr>
        </p:nvSpPr>
        <p:spPr>
          <a:xfrm>
            <a:off x="912813" y="747713"/>
            <a:ext cx="4953000" cy="3714750"/>
          </a:xfrm>
          <a:ln w="12700" cap="flat"/>
        </p:spPr>
      </p:sp>
      <p:sp>
        <p:nvSpPr>
          <p:cNvPr id="41987"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Supposons un opérateur intervenant dans une armoire électrique;  il utilise un tournevis non isolé;</a:t>
            </a:r>
          </a:p>
          <a:p>
            <a:r>
              <a:rPr lang="fr-FR"/>
              <a:t>Le tournevis ripe et vient au contact d’un câble sous tension;</a:t>
            </a:r>
          </a:p>
          <a:p>
            <a:r>
              <a:rPr lang="fr-FR"/>
              <a:t>Vous noterez que l’électrisation se traduit par un choc électrique, que l’on peut traduire dans le langage courant par exemple par "poignée de châtaignes"... et que l’électrocution entraîne le décès.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63075-D2B0-4F5A-816A-9A847170823C}" type="slidenum">
              <a:rPr lang="fr-FR"/>
              <a:pPr/>
              <a:t>21</a:t>
            </a:fld>
            <a:endParaRPr lang="fr-FR"/>
          </a:p>
        </p:txBody>
      </p:sp>
      <p:sp>
        <p:nvSpPr>
          <p:cNvPr id="44034" name="Rectangle 2"/>
          <p:cNvSpPr>
            <a:spLocks noGrp="1" noRot="1" noChangeAspect="1" noChangeArrowheads="1" noTextEdit="1"/>
          </p:cNvSpPr>
          <p:nvPr>
            <p:ph type="sldImg"/>
          </p:nvPr>
        </p:nvSpPr>
        <p:spPr>
          <a:xfrm>
            <a:off x="912813" y="747713"/>
            <a:ext cx="4953000" cy="3714750"/>
          </a:xfrm>
          <a:ln w="12700" cap="flat"/>
        </p:spPr>
      </p:sp>
      <p:sp>
        <p:nvSpPr>
          <p:cNvPr id="44035"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Prenons l’exemple d’un opérateur travaillant sur une toupie dans l’industrie du bois;</a:t>
            </a:r>
          </a:p>
          <a:p>
            <a:r>
              <a:rPr lang="fr-FR"/>
              <a:t>Tous les menuisiers vous diront que l'évènement déclencheur le plus probable est le rejet du bois, du fait de la présence de nœuds. La main gauche se trouvant à gauche de l'outil, s’il y a rejet du bois et qu'il n'y a pas de protecteur sur la machine, la main rentrera en contact avec l'outil, ce qui entraînera le plus probablement possible une amputation.</a:t>
            </a:r>
          </a:p>
          <a:p>
            <a:endParaRPr lang="fr-FR"/>
          </a:p>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CE9E1-C7FA-4B16-8C5E-58D66F87B660}" type="slidenum">
              <a:rPr lang="fr-FR"/>
              <a:pPr/>
              <a:t>22</a:t>
            </a:fld>
            <a:endParaRPr lang="fr-FR"/>
          </a:p>
        </p:txBody>
      </p:sp>
      <p:sp>
        <p:nvSpPr>
          <p:cNvPr id="46082" name="Rectangle 2"/>
          <p:cNvSpPr>
            <a:spLocks noGrp="1" noRot="1" noChangeAspect="1" noChangeArrowheads="1" noTextEdit="1"/>
          </p:cNvSpPr>
          <p:nvPr>
            <p:ph type="sldImg"/>
          </p:nvPr>
        </p:nvSpPr>
        <p:spPr>
          <a:xfrm>
            <a:off x="912813" y="747713"/>
            <a:ext cx="4953000" cy="3714750"/>
          </a:xfrm>
          <a:ln w="12700" cap="flat"/>
        </p:spPr>
      </p:sp>
      <p:sp>
        <p:nvSpPr>
          <p:cNvPr id="46083"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Cet exemple nous fait penser à l'activité du batiment.</a:t>
            </a:r>
          </a:p>
          <a:p>
            <a:r>
              <a:rPr lang="fr-FR"/>
              <a:t>L'évènement déclencheur peut être une perte d'équilibre, mais également le plancher de l'échafaudage qui cède, voire l'échafaudage qui s'écroule.</a:t>
            </a:r>
          </a:p>
          <a:p>
            <a:r>
              <a:rPr lang="fr-FR"/>
              <a:t>Il convient  de définir le dommage le plus probable possible:</a:t>
            </a:r>
          </a:p>
          <a:p>
            <a:r>
              <a:rPr lang="fr-FR"/>
              <a:t>si le plan de travail est disposé à 0,50m du sol, on pourra par exemple dire que la lésion sera une fracture; par contre si le poste de travail est à 5m de hauteur, on pourra sans hésiter considérer que la lésion est décès.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AFE47-C681-4C54-B2DF-A17EC86D342B}" type="slidenum">
              <a:rPr lang="fr-FR"/>
              <a:pPr/>
              <a:t>23</a:t>
            </a:fld>
            <a:endParaRPr lang="fr-FR"/>
          </a:p>
        </p:txBody>
      </p:sp>
      <p:sp>
        <p:nvSpPr>
          <p:cNvPr id="48130" name="Rectangle 2"/>
          <p:cNvSpPr>
            <a:spLocks noGrp="1" noRot="1" noChangeAspect="1" noChangeArrowheads="1" noTextEdit="1"/>
          </p:cNvSpPr>
          <p:nvPr>
            <p:ph type="sldImg"/>
          </p:nvPr>
        </p:nvSpPr>
        <p:spPr>
          <a:xfrm>
            <a:off x="912813" y="747713"/>
            <a:ext cx="4953000" cy="3714750"/>
          </a:xfrm>
          <a:ln w="12700" cap="flat"/>
        </p:spPr>
      </p:sp>
      <p:sp>
        <p:nvSpPr>
          <p:cNvPr id="48131" name="Rectangle 3"/>
          <p:cNvSpPr>
            <a:spLocks noGrp="1" noChangeArrowheads="1"/>
          </p:cNvSpPr>
          <p:nvPr>
            <p:ph type="body" idx="1"/>
          </p:nvPr>
        </p:nvSpPr>
        <p:spPr>
          <a:xfrm>
            <a:off x="902671" y="4711383"/>
            <a:ext cx="4974889" cy="4463415"/>
          </a:xfrm>
          <a:ln/>
        </p:spPr>
        <p:txBody>
          <a:bodyPr lIns="92075" tIns="46038" rIns="92075" bIns="46038"/>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AA471-ED25-4F45-A34B-B9B8B2FAC0F4}" type="slidenum">
              <a:rPr lang="fr-FR"/>
              <a:pPr/>
              <a:t>24</a:t>
            </a:fld>
            <a:endParaRPr lang="fr-FR"/>
          </a:p>
        </p:txBody>
      </p:sp>
      <p:sp>
        <p:nvSpPr>
          <p:cNvPr id="50178" name="Rectangle 2"/>
          <p:cNvSpPr>
            <a:spLocks noGrp="1" noRot="1" noChangeAspect="1" noChangeArrowheads="1" noTextEdit="1"/>
          </p:cNvSpPr>
          <p:nvPr>
            <p:ph type="sldImg"/>
          </p:nvPr>
        </p:nvSpPr>
        <p:spPr>
          <a:xfrm>
            <a:off x="912813" y="747713"/>
            <a:ext cx="4953000" cy="3714750"/>
          </a:xfrm>
          <a:ln w="12700" cap="flat">
            <a:solidFill>
              <a:schemeClr val="tx1"/>
            </a:solidFill>
          </a:ln>
        </p:spPr>
      </p:sp>
      <p:sp>
        <p:nvSpPr>
          <p:cNvPr id="50179"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L'élève ou le salarié, à qui on demande de travailler sur un poste de travail, devrait, avant de se mettre au travail, avoir une réflexion par rapport à sa sécurité.</a:t>
            </a:r>
          </a:p>
          <a:p>
            <a:r>
              <a:rPr lang="fr-FR"/>
              <a:t>Pour cela, il convient dans un premier temps d’observer l’environnement du poste de travail, avant de s’intéresser à la machine. Cette observation va permettre d’identifier les dangers </a:t>
            </a:r>
          </a:p>
          <a:p>
            <a:r>
              <a:rPr lang="fr-FR"/>
              <a:t>Pour chaque danger identifié, il sera nécessaire d’estimer la gravité de la lésion et la probabilité d'apparition d'un dommage; ces 2 éléments permettront d’évaluer le risque.</a:t>
            </a:r>
          </a:p>
          <a:p>
            <a:r>
              <a:rPr lang="fr-FR"/>
              <a:t>En fonction de l'évaluation, le salarié s'informera des mesures de prévention existantes, les utilisera et en proposera d'autres éventuellement.</a:t>
            </a:r>
          </a:p>
          <a:p>
            <a:r>
              <a:rPr lang="fr-FR"/>
              <a:t>Sans tenir compte des exigences particulières des référentiels, on peut estimer qu'au terme de leur formation:</a:t>
            </a:r>
          </a:p>
          <a:p>
            <a:r>
              <a:rPr lang="fr-FR"/>
              <a:t>        un élève de niveau V doit être capable d'identifier les dangers, d'utiliser les protections existantes ou d'alerter la hiérarchie;</a:t>
            </a:r>
          </a:p>
          <a:p>
            <a:r>
              <a:rPr lang="fr-FR"/>
              <a:t>        un élève de niveau IV doit être capable d'identifier les dangers, d'évaluer les risques et de proposer des mesures de prévention.</a:t>
            </a:r>
          </a:p>
          <a:p>
            <a:r>
              <a:rPr lang="fr-FR"/>
              <a:t>En phase d'apprentissage, la mise en oeuvre répétitive de cette démarche doit à terme devenir un réflexe de la part de l'élève.</a:t>
            </a:r>
          </a:p>
          <a:p>
            <a:r>
              <a:rPr lang="fr-FR"/>
              <a:t>Pour les enseignants ayant des Bac Pro, il est très important qu'ils se rapprochent du professeur enseignant  l'hygiène-prévention-secourisme (HPS). En effet, les 3 méthodologies d'analyse développées dans ce stage font parties intégrantes du référentiel rénové d'HPS.</a:t>
            </a:r>
          </a:p>
          <a:p>
            <a:r>
              <a:rPr lang="fr-FR"/>
              <a:t>Si cette concertation a lieu, on peut très bien envisager que le  professeur d'HPS traite l'aspect théorique pour les 3 méthodologies et que l'enseignant STI fasse les applications pratiques en atelier.</a:t>
            </a:r>
          </a:p>
          <a:p>
            <a:r>
              <a:rPr lang="fr-FR"/>
              <a:t>Si cette démarche est correctement mise en oeuvre, on peut estimer qu'au terme de son cursus scolaire, cette pratique d'analyse des risques professionnels sera devenue une action réflexe et que l'élève, futur salarié,</a:t>
            </a:r>
          </a:p>
          <a:p>
            <a:r>
              <a:rPr lang="fr-FR"/>
              <a:t> deviendra ACTEUR DE SA PREVENTION.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5F277-D797-48B9-83A3-B974B725E741}" type="slidenum">
              <a:rPr lang="fr-FR"/>
              <a:pPr/>
              <a:t>9</a:t>
            </a:fld>
            <a:endParaRPr lang="fr-FR"/>
          </a:p>
        </p:txBody>
      </p:sp>
      <p:sp>
        <p:nvSpPr>
          <p:cNvPr id="11266" name="Rectangle 2"/>
          <p:cNvSpPr>
            <a:spLocks noGrp="1" noRot="1" noChangeAspect="1" noChangeArrowheads="1" noTextEdit="1"/>
          </p:cNvSpPr>
          <p:nvPr>
            <p:ph type="sldImg"/>
          </p:nvPr>
        </p:nvSpPr>
        <p:spPr>
          <a:xfrm>
            <a:off x="912813" y="747713"/>
            <a:ext cx="4953000" cy="3714750"/>
          </a:xfrm>
          <a:ln w="12700" cap="flat"/>
        </p:spPr>
      </p:sp>
      <p:sp>
        <p:nvSpPr>
          <p:cNvPr id="11267"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Pour définir cette méthodologie, nous avons utilisé des normes européennes destinées à l’intégration de la prévention des risques professionnels à la conception des machines. Il s’agit des normes EN 292-1 et 2 et EN 1050.</a:t>
            </a:r>
          </a:p>
          <a:p>
            <a:r>
              <a:rPr lang="fr-FR"/>
              <a:t> "Phénomène dangereux" est le terme utilisé par la norme.</a:t>
            </a:r>
          </a:p>
          <a:p>
            <a:r>
              <a:rPr lang="fr-FR"/>
              <a:t>Ce terme est inconnu de l'entreprise et il vaut mieux parler de danger.</a:t>
            </a:r>
          </a:p>
          <a:p>
            <a:r>
              <a:rPr lang="fr-FR"/>
              <a:t> Dans la définition du danger, apparaissent 2 notions, celle de cause et celle de lésion ou d’atteinte à la santé. La lésion sous-entend un accident du travail, l’atteinte à la santé une maladie professionnelle.</a:t>
            </a:r>
          </a:p>
          <a:p>
            <a:r>
              <a:rPr lang="fr-FR"/>
              <a:t>Une pièce avec une bavure est bien une cause capable de provoquer une lésion. On essaiera systématiquement de définir pour chaque danger la lésion la plus probable. Pour la pièce avec bavure, on pourra dire coupure. </a:t>
            </a:r>
          </a:p>
          <a:p>
            <a:r>
              <a:rPr lang="fr-FR"/>
              <a:t>Citons un autre exemple possible  dans une  salle de formation: le câble électrique d'alimentation du rétroprojecteur au sol constitue une cause capable de provoquer la chute de l’enseignant. Nous noterons que la chute est, non pas la lésion, mais la conséquence. </a:t>
            </a:r>
          </a:p>
          <a:p>
            <a:r>
              <a:rPr lang="fr-FR"/>
              <a:t>Un danger seul, sans opérateur à proximité, ne provoquera pas d'accident, ce qui nous amène à la deuxième définition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D59EE-A7AB-4655-B8E0-240534A0F62E}" type="slidenum">
              <a:rPr lang="fr-FR"/>
              <a:pPr/>
              <a:t>10</a:t>
            </a:fld>
            <a:endParaRPr lang="fr-FR"/>
          </a:p>
        </p:txBody>
      </p:sp>
      <p:sp>
        <p:nvSpPr>
          <p:cNvPr id="13314" name="Rectangle 2"/>
          <p:cNvSpPr>
            <a:spLocks noGrp="1" noRot="1" noChangeAspect="1" noChangeArrowheads="1" noTextEdit="1"/>
          </p:cNvSpPr>
          <p:nvPr>
            <p:ph type="sldImg"/>
          </p:nvPr>
        </p:nvSpPr>
        <p:spPr>
          <a:xfrm>
            <a:off x="912813" y="747713"/>
            <a:ext cx="4953000" cy="3714750"/>
          </a:xfrm>
          <a:ln w="12700" cap="flat"/>
        </p:spPr>
      </p:sp>
      <p:sp>
        <p:nvSpPr>
          <p:cNvPr id="13315"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Si nous prenons l’exemple de la salle de formation, la situation dangereuse sera : l’enseignant circule au niveau des câbles.</a:t>
            </a:r>
          </a:p>
          <a:p>
            <a:r>
              <a:rPr lang="fr-F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4A535-E7CA-4262-92CD-F1C69063E9DA}" type="slidenum">
              <a:rPr lang="fr-FR"/>
              <a:pPr/>
              <a:t>11</a:t>
            </a:fld>
            <a:endParaRPr lang="fr-FR"/>
          </a:p>
        </p:txBody>
      </p:sp>
      <p:sp>
        <p:nvSpPr>
          <p:cNvPr id="15362" name="Rectangle 2"/>
          <p:cNvSpPr>
            <a:spLocks noGrp="1" noRot="1" noChangeAspect="1" noChangeArrowheads="1" noTextEdit="1"/>
          </p:cNvSpPr>
          <p:nvPr>
            <p:ph type="sldImg"/>
          </p:nvPr>
        </p:nvSpPr>
        <p:spPr>
          <a:xfrm>
            <a:off x="912813" y="747713"/>
            <a:ext cx="4953000" cy="3714750"/>
          </a:xfrm>
          <a:ln w="12700" cap="flat"/>
        </p:spPr>
      </p:sp>
      <p:sp>
        <p:nvSpPr>
          <p:cNvPr id="15363"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Dans l’exemple de la salle de formation, la lésion la plus probable pourrait être: contusions, hématomes suite à la chute.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098FA-22C9-4D90-8261-E544BA4F91CD}" type="slidenum">
              <a:rPr lang="fr-FR"/>
              <a:pPr/>
              <a:t>12</a:t>
            </a:fld>
            <a:endParaRPr lang="fr-FR"/>
          </a:p>
        </p:txBody>
      </p:sp>
      <p:sp>
        <p:nvSpPr>
          <p:cNvPr id="17410" name="Rectangle 2"/>
          <p:cNvSpPr>
            <a:spLocks noGrp="1" noRot="1" noChangeAspect="1" noChangeArrowheads="1" noTextEdit="1"/>
          </p:cNvSpPr>
          <p:nvPr>
            <p:ph type="sldImg"/>
          </p:nvPr>
        </p:nvSpPr>
        <p:spPr>
          <a:xfrm>
            <a:off x="912813" y="747713"/>
            <a:ext cx="4953000" cy="3714750"/>
          </a:xfrm>
          <a:ln w="12700" cap="flat"/>
        </p:spPr>
      </p:sp>
      <p:sp>
        <p:nvSpPr>
          <p:cNvPr id="17411" name="Rectangle 3"/>
          <p:cNvSpPr>
            <a:spLocks noGrp="1" noChangeArrowheads="1"/>
          </p:cNvSpPr>
          <p:nvPr>
            <p:ph type="body" idx="1"/>
          </p:nvPr>
        </p:nvSpPr>
        <p:spPr>
          <a:xfrm>
            <a:off x="902671" y="4711383"/>
            <a:ext cx="4974889" cy="4463415"/>
          </a:xfrm>
          <a:noFill/>
          <a:ln/>
        </p:spPr>
        <p:txBody>
          <a:bodyPr lIns="92075" tIns="46038" rIns="92075" bIns="46038"/>
          <a:lstStyle/>
          <a:p>
            <a:r>
              <a:rPr lang="fr-FR" dirty="0"/>
              <a:t>Comme nous l’avons vu dans le diaporama sur la tarification, le préjudice se traduira par les coûts direct et indirect.</a:t>
            </a:r>
            <a:endParaRPr lang="fr-FR" u="sng" dirty="0"/>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C3C06-6F29-44DF-A53E-3C0139F990EB}" type="slidenum">
              <a:rPr lang="fr-FR"/>
              <a:pPr/>
              <a:t>13</a:t>
            </a:fld>
            <a:endParaRPr lang="fr-FR"/>
          </a:p>
        </p:txBody>
      </p:sp>
      <p:sp>
        <p:nvSpPr>
          <p:cNvPr id="19458" name="Rectangle 2"/>
          <p:cNvSpPr>
            <a:spLocks noGrp="1" noRot="1" noChangeAspect="1" noChangeArrowheads="1" noTextEdit="1"/>
          </p:cNvSpPr>
          <p:nvPr>
            <p:ph type="sldImg"/>
          </p:nvPr>
        </p:nvSpPr>
        <p:spPr>
          <a:xfrm>
            <a:off x="1131870" y="747347"/>
            <a:ext cx="4514921" cy="3714347"/>
          </a:xfrm>
          <a:ln w="12700" cap="flat"/>
        </p:spPr>
      </p:sp>
      <p:sp>
        <p:nvSpPr>
          <p:cNvPr id="19459"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Le coût direct correspond à ce que l'entreprise va payer au travers de son taux de cotisations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0D9A1-AC00-4F9B-9691-9B249550B7B2}" type="slidenum">
              <a:rPr lang="fr-FR"/>
              <a:pPr/>
              <a:t>14</a:t>
            </a:fld>
            <a:endParaRPr lang="fr-FR"/>
          </a:p>
        </p:txBody>
      </p:sp>
      <p:sp>
        <p:nvSpPr>
          <p:cNvPr id="21506" name="Rectangle 2"/>
          <p:cNvSpPr>
            <a:spLocks noGrp="1" noRot="1" noChangeAspect="1" noChangeArrowheads="1" noTextEdit="1"/>
          </p:cNvSpPr>
          <p:nvPr>
            <p:ph type="sldImg"/>
          </p:nvPr>
        </p:nvSpPr>
        <p:spPr>
          <a:xfrm>
            <a:off x="912813" y="747713"/>
            <a:ext cx="4953000" cy="3714750"/>
          </a:xfrm>
          <a:ln w="12700" cap="flat"/>
        </p:spPr>
      </p:sp>
      <p:sp>
        <p:nvSpPr>
          <p:cNvPr id="21507"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Conclusion: le risque doit être maîtrisé.</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973BC-B7E8-4B84-865E-8C8E65E1BCE9}" type="slidenum">
              <a:rPr lang="fr-FR"/>
              <a:pPr/>
              <a:t>15</a:t>
            </a:fld>
            <a:endParaRPr lang="fr-FR"/>
          </a:p>
        </p:txBody>
      </p:sp>
      <p:sp>
        <p:nvSpPr>
          <p:cNvPr id="23554" name="Rectangle 2"/>
          <p:cNvSpPr>
            <a:spLocks noGrp="1" noRot="1" noChangeAspect="1" noChangeArrowheads="1" noTextEdit="1"/>
          </p:cNvSpPr>
          <p:nvPr>
            <p:ph type="sldImg"/>
          </p:nvPr>
        </p:nvSpPr>
        <p:spPr>
          <a:xfrm>
            <a:off x="912813" y="747713"/>
            <a:ext cx="4953000" cy="3714750"/>
          </a:xfrm>
          <a:ln w="12700" cap="flat"/>
        </p:spPr>
      </p:sp>
      <p:sp>
        <p:nvSpPr>
          <p:cNvPr id="23555"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Nous avons vu précédemment les définitions du danger et de la situation dangereuse. Ces 2 éléments sont-ils suffisants pour aboutir à l’accident du travail? Nous allons répondre à cette question en définissant le processus d’apparition d’un accident du travail.</a:t>
            </a:r>
          </a:p>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7919E-7497-4566-9F4C-50490951487A}" type="slidenum">
              <a:rPr lang="fr-FR"/>
              <a:pPr/>
              <a:t>16</a:t>
            </a:fld>
            <a:endParaRPr lang="fr-FR"/>
          </a:p>
        </p:txBody>
      </p:sp>
      <p:sp>
        <p:nvSpPr>
          <p:cNvPr id="59394" name="Rectangle 2"/>
          <p:cNvSpPr>
            <a:spLocks noGrp="1" noRot="1" noChangeAspect="1" noChangeArrowheads="1" noTextEdit="1"/>
          </p:cNvSpPr>
          <p:nvPr>
            <p:ph type="sldImg"/>
          </p:nvPr>
        </p:nvSpPr>
        <p:spPr>
          <a:xfrm>
            <a:off x="912813" y="747713"/>
            <a:ext cx="4953000" cy="3714750"/>
          </a:xfrm>
          <a:ln w="12700" cap="flat"/>
        </p:spPr>
      </p:sp>
      <p:sp>
        <p:nvSpPr>
          <p:cNvPr id="59395" name="Rectangle 3"/>
          <p:cNvSpPr>
            <a:spLocks noGrp="1" noChangeArrowheads="1"/>
          </p:cNvSpPr>
          <p:nvPr>
            <p:ph type="body" idx="1"/>
          </p:nvPr>
        </p:nvSpPr>
        <p:spPr>
          <a:xfrm>
            <a:off x="902671" y="4711383"/>
            <a:ext cx="4974889" cy="4463415"/>
          </a:xfrm>
          <a:noFill/>
          <a:ln/>
        </p:spPr>
        <p:txBody>
          <a:bodyPr lIns="92075" tIns="46038" rIns="92075" bIns="46038"/>
          <a:lstStyle/>
          <a:p>
            <a:r>
              <a:rPr lang="fr-FR"/>
              <a:t>Sur une situation de travail, on peut avoir plusieurs dangers. Lorsque le salarié est au contact du danger, nous retrouvons la situation dangereuse.</a:t>
            </a:r>
          </a:p>
          <a:p>
            <a:r>
              <a:rPr lang="fr-FR"/>
              <a:t>Ces 2 éléments sont-ils suffisants pour aboutir à l’accident du travail?</a:t>
            </a:r>
          </a:p>
          <a:p>
            <a:r>
              <a:rPr lang="fr-FR"/>
              <a:t>Heureusement non, car si c’était le cas, il y aurait bien plus d’accidents que ceux indiqués dans les statistiques.</a:t>
            </a:r>
          </a:p>
          <a:p>
            <a:r>
              <a:rPr lang="fr-FR"/>
              <a:t>Il faut donc un autre élément pour aboutir à l’accident.</a:t>
            </a:r>
          </a:p>
          <a:p>
            <a:endParaRPr lang="fr-FR"/>
          </a:p>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04800"/>
            <a:ext cx="7721600" cy="1524000"/>
          </a:xfrm>
        </p:spPr>
        <p:txBody>
          <a:bodyPr/>
          <a:lstStyle>
            <a:lvl1pPr>
              <a:defRPr kumimoji="0">
                <a:solidFill>
                  <a:srgbClr val="000000"/>
                </a:solidFill>
              </a:defRPr>
            </a:lvl1pPr>
          </a:lstStyle>
          <a:p>
            <a:r>
              <a:rPr lang="fr-FR"/>
              <a:t>Cliquez pour modifier le style du titre du masque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spcBef>
                <a:spcPct val="0"/>
              </a:spcBef>
              <a:buClrTx/>
              <a:buFontTx/>
              <a:buNone/>
              <a:defRPr kumimoji="0">
                <a:solidFill>
                  <a:srgbClr val="000000"/>
                </a:solidFill>
              </a:defRPr>
            </a:lvl1pPr>
          </a:lstStyle>
          <a:p>
            <a:r>
              <a:rPr lang="fr-FR"/>
              <a:t>Cliquez pour modifier le style des sous-titres du masque</a:t>
            </a:r>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fr-FR"/>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fr-FR"/>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6A742F89-687F-4C6F-919A-AAAA831CB405}" type="slidenum">
              <a:rPr lang="fr-FR"/>
              <a:pPr/>
              <a:t>‹N°›</a:t>
            </a:fld>
            <a:endParaRPr lang="fr-FR"/>
          </a:p>
        </p:txBody>
      </p:sp>
      <p:pic>
        <p:nvPicPr>
          <p:cNvPr id="3079" name="Picture 7" descr="paint"/>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78F9DF0-4C26-4FBE-9ACC-A609B4A2CAD7}"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228600"/>
            <a:ext cx="2057400" cy="58293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06400" y="228600"/>
            <a:ext cx="6019800" cy="5829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3D6ED30-83D8-4C24-922D-105E2ED75817}"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5C462F0-B296-4F73-8032-011050529C1F}"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187575A-892B-45A6-B974-9DD167479081}"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43AEDC6-AFF1-47AB-A8F1-881F85A0F953}"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57576A8B-0626-46FE-8BBE-21344E5DE055}"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6649BAC0-22E8-4A20-9A22-67CB158F3AD6}"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B2974B16-398E-42CE-8E70-053F1CA637E7}"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E6B75FC-2B94-43C3-88C4-0404533646B3}"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3FAE60A2-EA20-47E7-B722-5B2A8713A9AF}"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 du masque</a:t>
            </a:r>
          </a:p>
        </p:txBody>
      </p:sp>
      <p:sp>
        <p:nvSpPr>
          <p:cNvPr id="2051"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endParaRPr lang="fr-F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endParaRPr lang="fr-FR"/>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fld id="{472C4E3C-6E32-40BE-8AF5-635673C9957E}" type="slidenum">
              <a:rPr lang="fr-FR"/>
              <a:pPr/>
              <a:t>‹N°›</a:t>
            </a:fld>
            <a:endParaRPr lang="fr-FR"/>
          </a:p>
        </p:txBody>
      </p:sp>
      <p:pic>
        <p:nvPicPr>
          <p:cNvPr id="2055" name="Picture 7" descr="paint"/>
          <p:cNvPicPr>
            <a:picLocks noChangeAspect="1" noChangeArrowheads="1"/>
          </p:cNvPicPr>
          <p:nvPr/>
        </p:nvPicPr>
        <p:blipFill>
          <a:blip r:embed="rId13">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2"/>
          </p:nvPr>
        </p:nvSpPr>
        <p:spPr/>
        <p:txBody>
          <a:bodyPr/>
          <a:lstStyle/>
          <a:p>
            <a:fld id="{9926669D-A768-47EC-A566-96A41E8A9496}" type="slidenum">
              <a:rPr lang="fr-FR"/>
              <a:pPr/>
              <a:t>1</a:t>
            </a:fld>
            <a:endParaRPr lang="fr-FR"/>
          </a:p>
        </p:txBody>
      </p:sp>
      <p:sp>
        <p:nvSpPr>
          <p:cNvPr id="7171" name="Rectangle 3"/>
          <p:cNvSpPr>
            <a:spLocks noChangeArrowheads="1"/>
          </p:cNvSpPr>
          <p:nvPr/>
        </p:nvSpPr>
        <p:spPr bwMode="auto">
          <a:xfrm>
            <a:off x="1785918" y="142852"/>
            <a:ext cx="6038834"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eaLnBrk="1" hangingPunct="1"/>
            <a:r>
              <a:rPr lang="fr-FR" sz="2800" dirty="0" smtClean="0">
                <a:cs typeface="Times New Roman" pitchFamily="18" charset="0"/>
              </a:rPr>
              <a:t>Module</a:t>
            </a:r>
            <a:r>
              <a:rPr lang="fr-FR" sz="2800" dirty="0" smtClean="0">
                <a:solidFill>
                  <a:schemeClr val="bg1"/>
                </a:solidFill>
                <a:cs typeface="Times New Roman" pitchFamily="18" charset="0"/>
              </a:rPr>
              <a:t> :</a:t>
            </a:r>
            <a:r>
              <a:rPr lang="fr-FR" sz="2800" dirty="0" smtClean="0">
                <a:cs typeface="Times New Roman" pitchFamily="18" charset="0"/>
              </a:rPr>
              <a:t> HSE Installations Industrielles</a:t>
            </a:r>
            <a:endParaRPr lang="fr-FR" sz="3600" b="1" dirty="0">
              <a:solidFill>
                <a:schemeClr val="bg1"/>
              </a:solidFill>
              <a:cs typeface="Times New Roman" pitchFamily="18" charset="0"/>
            </a:endParaRPr>
          </a:p>
        </p:txBody>
      </p:sp>
      <p:sp>
        <p:nvSpPr>
          <p:cNvPr id="7174" name="Text Box 6"/>
          <p:cNvSpPr txBox="1">
            <a:spLocks noChangeArrowheads="1"/>
          </p:cNvSpPr>
          <p:nvPr/>
        </p:nvSpPr>
        <p:spPr bwMode="auto">
          <a:xfrm>
            <a:off x="0" y="1643050"/>
            <a:ext cx="5715008" cy="738664"/>
          </a:xfrm>
          <a:prstGeom prst="rect">
            <a:avLst/>
          </a:prstGeom>
          <a:noFill/>
          <a:ln w="9525">
            <a:noFill/>
            <a:miter lim="800000"/>
            <a:headEnd/>
            <a:tailEnd/>
          </a:ln>
          <a:effectLst/>
        </p:spPr>
        <p:txBody>
          <a:bodyPr wrap="square">
            <a:spAutoFit/>
          </a:bodyPr>
          <a:lstStyle/>
          <a:p>
            <a:pPr algn="r">
              <a:lnSpc>
                <a:spcPct val="150000"/>
              </a:lnSpc>
            </a:pPr>
            <a:r>
              <a:rPr lang="fr-FR" b="1" dirty="0" smtClean="0"/>
              <a:t>S3: </a:t>
            </a:r>
            <a:r>
              <a:rPr lang="fr-FR" b="1" dirty="0" smtClean="0"/>
              <a:t>Génie </a:t>
            </a:r>
            <a:r>
              <a:rPr lang="fr-FR" b="1" dirty="0" smtClean="0"/>
              <a:t>des procédés      </a:t>
            </a:r>
            <a:r>
              <a:rPr lang="fr-FR" sz="2800" b="1" i="1" dirty="0" smtClean="0"/>
              <a:t>Semestre S3</a:t>
            </a:r>
            <a:endParaRPr lang="fr-FR" sz="2800" b="1" i="1" dirty="0"/>
          </a:p>
        </p:txBody>
      </p:sp>
      <p:pic>
        <p:nvPicPr>
          <p:cNvPr id="14" name="Image 13"/>
          <p:cNvPicPr/>
          <p:nvPr/>
        </p:nvPicPr>
        <p:blipFill>
          <a:blip r:embed="rId3"/>
          <a:srcRect/>
          <a:stretch>
            <a:fillRect/>
          </a:stretch>
        </p:blipFill>
        <p:spPr bwMode="auto">
          <a:xfrm>
            <a:off x="357158" y="357166"/>
            <a:ext cx="1428760" cy="1000132"/>
          </a:xfrm>
          <a:prstGeom prst="rect">
            <a:avLst/>
          </a:prstGeom>
          <a:noFill/>
          <a:ln w="9525">
            <a:noFill/>
            <a:miter lim="800000"/>
            <a:headEnd/>
            <a:tailEnd/>
          </a:ln>
        </p:spPr>
      </p:pic>
      <p:pic>
        <p:nvPicPr>
          <p:cNvPr id="15" name="Image 14"/>
          <p:cNvPicPr/>
          <p:nvPr/>
        </p:nvPicPr>
        <p:blipFill>
          <a:blip r:embed="rId3"/>
          <a:srcRect/>
          <a:stretch>
            <a:fillRect/>
          </a:stretch>
        </p:blipFill>
        <p:spPr bwMode="auto">
          <a:xfrm>
            <a:off x="7500958" y="0"/>
            <a:ext cx="1428728" cy="1357298"/>
          </a:xfrm>
          <a:prstGeom prst="rect">
            <a:avLst/>
          </a:prstGeom>
          <a:noFill/>
          <a:ln w="9525">
            <a:noFill/>
            <a:miter lim="800000"/>
            <a:headEnd/>
            <a:tailEnd/>
          </a:ln>
        </p:spPr>
      </p:pic>
      <p:graphicFrame>
        <p:nvGraphicFramePr>
          <p:cNvPr id="7179" name="Object 11"/>
          <p:cNvGraphicFramePr>
            <a:graphicFrameLocks noChangeAspect="1"/>
          </p:cNvGraphicFramePr>
          <p:nvPr/>
        </p:nvGraphicFramePr>
        <p:xfrm>
          <a:off x="5929322" y="1857364"/>
          <a:ext cx="3214678" cy="4429156"/>
        </p:xfrm>
        <a:graphic>
          <a:graphicData uri="http://schemas.openxmlformats.org/presentationml/2006/ole">
            <p:oleObj spid="_x0000_s7179" name="PhotoImpact" r:id="rId4" imgW="4126984" imgH="3073016" progId="">
              <p:embed/>
            </p:oleObj>
          </a:graphicData>
        </a:graphic>
      </p:graphicFrame>
      <p:graphicFrame>
        <p:nvGraphicFramePr>
          <p:cNvPr id="7181" name="Object 13"/>
          <p:cNvGraphicFramePr>
            <a:graphicFrameLocks noChangeAspect="1"/>
          </p:cNvGraphicFramePr>
          <p:nvPr/>
        </p:nvGraphicFramePr>
        <p:xfrm>
          <a:off x="71406" y="2500306"/>
          <a:ext cx="5786478" cy="3714750"/>
        </p:xfrm>
        <a:graphic>
          <a:graphicData uri="http://schemas.openxmlformats.org/presentationml/2006/ole">
            <p:oleObj spid="_x0000_s7181" name="PhotoImpact" r:id="rId5" imgW="17396825" imgH="26006349"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Rectangle 15"/>
          <p:cNvSpPr>
            <a:spLocks noChangeArrowheads="1"/>
          </p:cNvSpPr>
          <p:nvPr/>
        </p:nvSpPr>
        <p:spPr bwMode="auto">
          <a:xfrm>
            <a:off x="1190625" y="463550"/>
            <a:ext cx="6781800" cy="914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12290" name="Rectangle 2"/>
          <p:cNvSpPr>
            <a:spLocks noChangeArrowheads="1"/>
          </p:cNvSpPr>
          <p:nvPr/>
        </p:nvSpPr>
        <p:spPr bwMode="auto">
          <a:xfrm>
            <a:off x="228600" y="2362200"/>
            <a:ext cx="4927600" cy="409575"/>
          </a:xfrm>
          <a:prstGeom prst="rect">
            <a:avLst/>
          </a:prstGeom>
          <a:noFill/>
          <a:ln w="12700">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DANGER (PHÉNOMÈNE DANGEREUX)</a:t>
            </a:r>
          </a:p>
        </p:txBody>
      </p:sp>
      <p:grpSp>
        <p:nvGrpSpPr>
          <p:cNvPr id="2" name="Group 3"/>
          <p:cNvGrpSpPr>
            <a:grpSpLocks/>
          </p:cNvGrpSpPr>
          <p:nvPr/>
        </p:nvGrpSpPr>
        <p:grpSpPr bwMode="auto">
          <a:xfrm>
            <a:off x="762000" y="3124200"/>
            <a:ext cx="2925763" cy="871538"/>
            <a:chOff x="480" y="1968"/>
            <a:chExt cx="1843" cy="549"/>
          </a:xfrm>
        </p:grpSpPr>
        <p:sp>
          <p:nvSpPr>
            <p:cNvPr id="12292" name="Line 4"/>
            <p:cNvSpPr>
              <a:spLocks noChangeShapeType="1"/>
            </p:cNvSpPr>
            <p:nvPr/>
          </p:nvSpPr>
          <p:spPr bwMode="auto">
            <a:xfrm>
              <a:off x="480" y="2313"/>
              <a:ext cx="368" cy="0"/>
            </a:xfrm>
            <a:prstGeom prst="line">
              <a:avLst/>
            </a:prstGeom>
            <a:noFill/>
            <a:ln w="50800">
              <a:solidFill>
                <a:srgbClr val="0000CC"/>
              </a:solidFill>
              <a:round/>
              <a:headEnd type="none" w="sm" len="sm"/>
              <a:tailEnd type="stealth" w="med" len="med"/>
            </a:ln>
            <a:effectLst/>
          </p:spPr>
          <p:txBody>
            <a:bodyPr/>
            <a:lstStyle/>
            <a:p>
              <a:endParaRPr lang="fr-FR"/>
            </a:p>
          </p:txBody>
        </p:sp>
        <p:sp>
          <p:nvSpPr>
            <p:cNvPr id="12293" name="Rectangle 5"/>
            <p:cNvSpPr>
              <a:spLocks noChangeArrowheads="1"/>
            </p:cNvSpPr>
            <p:nvPr/>
          </p:nvSpPr>
          <p:spPr bwMode="auto">
            <a:xfrm>
              <a:off x="946" y="2069"/>
              <a:ext cx="1377"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SITUATION DANGEREUSE</a:t>
              </a:r>
            </a:p>
          </p:txBody>
        </p:sp>
        <p:sp>
          <p:nvSpPr>
            <p:cNvPr id="12294" name="Line 6"/>
            <p:cNvSpPr>
              <a:spLocks noChangeShapeType="1"/>
            </p:cNvSpPr>
            <p:nvPr/>
          </p:nvSpPr>
          <p:spPr bwMode="auto">
            <a:xfrm flipV="1">
              <a:off x="495" y="1968"/>
              <a:ext cx="0" cy="345"/>
            </a:xfrm>
            <a:prstGeom prst="line">
              <a:avLst/>
            </a:prstGeom>
            <a:noFill/>
            <a:ln w="50800">
              <a:solidFill>
                <a:srgbClr val="0000CC"/>
              </a:solidFill>
              <a:round/>
              <a:headEnd type="none" w="sm" len="sm"/>
              <a:tailEnd type="none" w="sm" len="sm"/>
            </a:ln>
            <a:effectLst/>
          </p:spPr>
          <p:txBody>
            <a:bodyPr/>
            <a:lstStyle/>
            <a:p>
              <a:endParaRPr lang="fr-FR"/>
            </a:p>
          </p:txBody>
        </p:sp>
      </p:grpSp>
      <p:grpSp>
        <p:nvGrpSpPr>
          <p:cNvPr id="3" name="Group 16"/>
          <p:cNvGrpSpPr>
            <a:grpSpLocks/>
          </p:cNvGrpSpPr>
          <p:nvPr/>
        </p:nvGrpSpPr>
        <p:grpSpPr bwMode="auto">
          <a:xfrm>
            <a:off x="4191000" y="3352800"/>
            <a:ext cx="4568825" cy="1776413"/>
            <a:chOff x="2640" y="2112"/>
            <a:chExt cx="2878" cy="1119"/>
          </a:xfrm>
        </p:grpSpPr>
        <p:sp>
          <p:nvSpPr>
            <p:cNvPr id="12296" name="Oval 8"/>
            <p:cNvSpPr>
              <a:spLocks noChangeArrowheads="1"/>
            </p:cNvSpPr>
            <p:nvPr/>
          </p:nvSpPr>
          <p:spPr bwMode="auto">
            <a:xfrm>
              <a:off x="2640" y="2112"/>
              <a:ext cx="2878" cy="1119"/>
            </a:xfrm>
            <a:prstGeom prst="ellipse">
              <a:avLst/>
            </a:prstGeom>
            <a:solidFill>
              <a:srgbClr val="FFFEE9"/>
            </a:solidFill>
            <a:ln w="12700">
              <a:solidFill>
                <a:schemeClr val="tx1"/>
              </a:solidFill>
              <a:round/>
              <a:headEnd/>
              <a:tailEnd/>
            </a:ln>
            <a:effectLst/>
          </p:spPr>
          <p:txBody>
            <a:bodyPr wrap="none" anchor="ctr"/>
            <a:lstStyle/>
            <a:p>
              <a:endParaRPr lang="fr-FR"/>
            </a:p>
          </p:txBody>
        </p:sp>
        <p:sp>
          <p:nvSpPr>
            <p:cNvPr id="12297" name="Rectangle 9"/>
            <p:cNvSpPr>
              <a:spLocks noChangeArrowheads="1"/>
            </p:cNvSpPr>
            <p:nvPr/>
          </p:nvSpPr>
          <p:spPr bwMode="auto">
            <a:xfrm>
              <a:off x="3024" y="2304"/>
              <a:ext cx="2216" cy="74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b="0">
                  <a:solidFill>
                    <a:schemeClr val="hlink"/>
                  </a:solidFill>
                  <a:latin typeface="Comic Sans MS" pitchFamily="66" charset="0"/>
                </a:rPr>
                <a:t>Toute situation où une personne est soumise à un ou plusieurs dangers</a:t>
              </a:r>
            </a:p>
          </p:txBody>
        </p:sp>
      </p:grpSp>
      <p:grpSp>
        <p:nvGrpSpPr>
          <p:cNvPr id="4" name="Group 10"/>
          <p:cNvGrpSpPr>
            <a:grpSpLocks/>
          </p:cNvGrpSpPr>
          <p:nvPr/>
        </p:nvGrpSpPr>
        <p:grpSpPr bwMode="auto">
          <a:xfrm>
            <a:off x="4191000" y="5029200"/>
            <a:ext cx="4572000" cy="1576388"/>
            <a:chOff x="2640" y="3096"/>
            <a:chExt cx="2880" cy="993"/>
          </a:xfrm>
        </p:grpSpPr>
        <p:sp>
          <p:nvSpPr>
            <p:cNvPr id="12299" name="Oval 11"/>
            <p:cNvSpPr>
              <a:spLocks noChangeArrowheads="1"/>
            </p:cNvSpPr>
            <p:nvPr/>
          </p:nvSpPr>
          <p:spPr bwMode="auto">
            <a:xfrm>
              <a:off x="2640" y="3096"/>
              <a:ext cx="2880" cy="744"/>
            </a:xfrm>
            <a:prstGeom prst="ellipse">
              <a:avLst/>
            </a:prstGeom>
            <a:noFill/>
            <a:ln w="9525">
              <a:noFill/>
              <a:round/>
              <a:headEnd/>
              <a:tailEnd/>
            </a:ln>
            <a:effectLst/>
          </p:spPr>
          <p:txBody>
            <a:bodyPr wrap="none" anchor="ctr"/>
            <a:lstStyle/>
            <a:p>
              <a:endParaRPr lang="fr-FR"/>
            </a:p>
          </p:txBody>
        </p:sp>
        <p:sp>
          <p:nvSpPr>
            <p:cNvPr id="12300" name="Rectangle 12"/>
            <p:cNvSpPr>
              <a:spLocks noChangeArrowheads="1"/>
            </p:cNvSpPr>
            <p:nvPr/>
          </p:nvSpPr>
          <p:spPr bwMode="auto">
            <a:xfrm>
              <a:off x="2944" y="3224"/>
              <a:ext cx="2336" cy="86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b="0" dirty="0">
                  <a:latin typeface="Comic Sans MS" pitchFamily="66" charset="0"/>
                </a:rPr>
                <a:t>Exemple :l’opérateur manipule une pièce non ébavurée</a:t>
              </a:r>
            </a:p>
          </p:txBody>
        </p:sp>
      </p:grpSp>
      <p:sp>
        <p:nvSpPr>
          <p:cNvPr id="12301" name="Rectangle 13"/>
          <p:cNvSpPr>
            <a:spLocks noChangeArrowheads="1"/>
          </p:cNvSpPr>
          <p:nvPr/>
        </p:nvSpPr>
        <p:spPr bwMode="auto">
          <a:xfrm>
            <a:off x="762000" y="381000"/>
            <a:ext cx="7772400" cy="1143000"/>
          </a:xfrm>
          <a:prstGeom prst="rect">
            <a:avLst/>
          </a:prstGeom>
          <a:noFill/>
          <a:ln w="9525">
            <a:noFill/>
            <a:miter lim="800000"/>
            <a:headEnd/>
            <a:tailEnd/>
          </a:ln>
          <a:effectLst/>
        </p:spPr>
        <p:txBody>
          <a:bodyPr lIns="92075" tIns="46038" rIns="92075" bIns="46038" anchor="ctr"/>
          <a:lstStyle/>
          <a:p>
            <a:pPr algn="ctr" eaLnBrk="0" hangingPunct="0"/>
            <a:r>
              <a:rPr lang="fr-FR" sz="3600">
                <a:effectLst>
                  <a:outerShdw blurRad="38100" dist="38100" dir="2700000" algn="tl">
                    <a:srgbClr val="000000"/>
                  </a:outerShdw>
                </a:effectLst>
                <a:latin typeface="Arial Black" pitchFamily="34" charset="0"/>
              </a:rPr>
              <a:t>ANALYSE DES RISQUES</a:t>
            </a:r>
          </a:p>
        </p:txBody>
      </p:sp>
      <p:sp>
        <p:nvSpPr>
          <p:cNvPr id="12302" name="Text Box 14"/>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4467EDD1-94C9-4EC1-8FAD-442677D4D315}" type="slidenum">
              <a:rPr lang="fr-FR" sz="1200" b="0">
                <a:solidFill>
                  <a:schemeClr val="tx1"/>
                </a:solidFill>
              </a:rPr>
              <a:pPr>
                <a:spcBef>
                  <a:spcPct val="50000"/>
                </a:spcBef>
              </a:pPr>
              <a:t>10</a:t>
            </a:fld>
            <a:endParaRPr lang="fr-FR" sz="1200" b="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ou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5" name="Rectangle 19"/>
          <p:cNvSpPr>
            <a:spLocks noChangeArrowheads="1"/>
          </p:cNvSpPr>
          <p:nvPr/>
        </p:nvSpPr>
        <p:spPr bwMode="auto">
          <a:xfrm>
            <a:off x="1203325" y="457200"/>
            <a:ext cx="6781800" cy="914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14338" name="Rectangle 2"/>
          <p:cNvSpPr>
            <a:spLocks noGrp="1" noChangeArrowheads="1"/>
          </p:cNvSpPr>
          <p:nvPr>
            <p:ph type="title"/>
          </p:nvPr>
        </p:nvSpPr>
        <p:spPr>
          <a:xfrm>
            <a:off x="685800" y="365125"/>
            <a:ext cx="7772400" cy="1143000"/>
          </a:xfrm>
          <a:noFill/>
          <a:ln/>
        </p:spPr>
        <p:txBody>
          <a:bodyPr lIns="92075" tIns="46038" rIns="92075" bIns="46038"/>
          <a:lstStyle/>
          <a:p>
            <a:pPr eaLnBrk="0" hangingPunct="0"/>
            <a:r>
              <a:rPr lang="fr-FR" sz="3600">
                <a:solidFill>
                  <a:srgbClr val="0000CC"/>
                </a:solidFill>
                <a:effectLst>
                  <a:outerShdw blurRad="38100" dist="38100" dir="2700000" algn="tl">
                    <a:srgbClr val="000000"/>
                  </a:outerShdw>
                </a:effectLst>
                <a:latin typeface="Arial Black" pitchFamily="34" charset="0"/>
              </a:rPr>
              <a:t>ANALYSE DES RISQUES</a:t>
            </a:r>
          </a:p>
        </p:txBody>
      </p:sp>
      <p:sp>
        <p:nvSpPr>
          <p:cNvPr id="14339" name="Rectangle 3"/>
          <p:cNvSpPr>
            <a:spLocks noChangeArrowheads="1"/>
          </p:cNvSpPr>
          <p:nvPr/>
        </p:nvSpPr>
        <p:spPr bwMode="auto">
          <a:xfrm>
            <a:off x="39688" y="2462213"/>
            <a:ext cx="2514600" cy="407987"/>
          </a:xfrm>
          <a:prstGeom prst="rect">
            <a:avLst/>
          </a:prstGeom>
          <a:noFill/>
          <a:ln w="12700">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DANGER</a:t>
            </a:r>
          </a:p>
        </p:txBody>
      </p:sp>
      <p:grpSp>
        <p:nvGrpSpPr>
          <p:cNvPr id="2" name="Group 4"/>
          <p:cNvGrpSpPr>
            <a:grpSpLocks/>
          </p:cNvGrpSpPr>
          <p:nvPr/>
        </p:nvGrpSpPr>
        <p:grpSpPr bwMode="auto">
          <a:xfrm>
            <a:off x="1612900" y="4052888"/>
            <a:ext cx="5702300" cy="828675"/>
            <a:chOff x="1016" y="2553"/>
            <a:chExt cx="3283" cy="522"/>
          </a:xfrm>
        </p:grpSpPr>
        <p:sp>
          <p:nvSpPr>
            <p:cNvPr id="14341" name="Rectangle 5"/>
            <p:cNvSpPr>
              <a:spLocks noChangeArrowheads="1"/>
            </p:cNvSpPr>
            <p:nvPr/>
          </p:nvSpPr>
          <p:spPr bwMode="auto">
            <a:xfrm>
              <a:off x="1555" y="2623"/>
              <a:ext cx="2744" cy="450"/>
            </a:xfrm>
            <a:prstGeom prst="rect">
              <a:avLst/>
            </a:prstGeom>
            <a:noFill/>
            <a:ln w="12700">
              <a:solidFill>
                <a:srgbClr val="0000CC"/>
              </a:solidFill>
              <a:miter lim="800000"/>
              <a:headEnd/>
              <a:tailEnd/>
            </a:ln>
            <a:effectLst/>
          </p:spPr>
          <p:txBody>
            <a:bodyPr wrap="none" anchor="ctr"/>
            <a:lstStyle/>
            <a:p>
              <a:endParaRPr lang="fr-FR"/>
            </a:p>
          </p:txBody>
        </p:sp>
        <p:sp>
          <p:nvSpPr>
            <p:cNvPr id="14342" name="Rectangle 6"/>
            <p:cNvSpPr>
              <a:spLocks noChangeArrowheads="1"/>
            </p:cNvSpPr>
            <p:nvPr/>
          </p:nvSpPr>
          <p:spPr bwMode="auto">
            <a:xfrm>
              <a:off x="1559" y="2627"/>
              <a:ext cx="2736"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ACCIDENTS DU TRAVAIL MALADIES PROFESSIONNELLES</a:t>
              </a:r>
            </a:p>
          </p:txBody>
        </p:sp>
        <p:grpSp>
          <p:nvGrpSpPr>
            <p:cNvPr id="3" name="Group 7"/>
            <p:cNvGrpSpPr>
              <a:grpSpLocks/>
            </p:cNvGrpSpPr>
            <p:nvPr/>
          </p:nvGrpSpPr>
          <p:grpSpPr bwMode="auto">
            <a:xfrm>
              <a:off x="1016" y="2553"/>
              <a:ext cx="431" cy="287"/>
              <a:chOff x="1016" y="2553"/>
              <a:chExt cx="431" cy="287"/>
            </a:xfrm>
          </p:grpSpPr>
          <p:sp>
            <p:nvSpPr>
              <p:cNvPr id="14344" name="Line 8"/>
              <p:cNvSpPr>
                <a:spLocks noChangeShapeType="1"/>
              </p:cNvSpPr>
              <p:nvPr/>
            </p:nvSpPr>
            <p:spPr bwMode="auto">
              <a:xfrm>
                <a:off x="1031" y="2553"/>
                <a:ext cx="0" cy="287"/>
              </a:xfrm>
              <a:prstGeom prst="line">
                <a:avLst/>
              </a:prstGeom>
              <a:noFill/>
              <a:ln w="50800">
                <a:solidFill>
                  <a:srgbClr val="0000CC"/>
                </a:solidFill>
                <a:round/>
                <a:headEnd type="none" w="sm" len="sm"/>
                <a:tailEnd type="none" w="sm" len="sm"/>
              </a:ln>
              <a:effectLst/>
            </p:spPr>
            <p:txBody>
              <a:bodyPr/>
              <a:lstStyle/>
              <a:p>
                <a:endParaRPr lang="fr-FR"/>
              </a:p>
            </p:txBody>
          </p:sp>
          <p:sp>
            <p:nvSpPr>
              <p:cNvPr id="14345" name="Line 9"/>
              <p:cNvSpPr>
                <a:spLocks noChangeShapeType="1"/>
              </p:cNvSpPr>
              <p:nvPr/>
            </p:nvSpPr>
            <p:spPr bwMode="auto">
              <a:xfrm>
                <a:off x="1016" y="2840"/>
                <a:ext cx="431"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4" name="Group 10"/>
          <p:cNvGrpSpPr>
            <a:grpSpLocks/>
          </p:cNvGrpSpPr>
          <p:nvPr/>
        </p:nvGrpSpPr>
        <p:grpSpPr bwMode="auto">
          <a:xfrm>
            <a:off x="546100" y="3182938"/>
            <a:ext cx="3048000" cy="849312"/>
            <a:chOff x="344" y="2005"/>
            <a:chExt cx="1920" cy="535"/>
          </a:xfrm>
        </p:grpSpPr>
        <p:sp>
          <p:nvSpPr>
            <p:cNvPr id="14347" name="Line 11"/>
            <p:cNvSpPr>
              <a:spLocks noChangeShapeType="1"/>
            </p:cNvSpPr>
            <p:nvPr/>
          </p:nvSpPr>
          <p:spPr bwMode="auto">
            <a:xfrm>
              <a:off x="344" y="2304"/>
              <a:ext cx="383" cy="0"/>
            </a:xfrm>
            <a:prstGeom prst="line">
              <a:avLst/>
            </a:prstGeom>
            <a:noFill/>
            <a:ln w="50800">
              <a:solidFill>
                <a:srgbClr val="0000CC"/>
              </a:solidFill>
              <a:round/>
              <a:headEnd type="none" w="sm" len="sm"/>
              <a:tailEnd type="stealth" w="med" len="med"/>
            </a:ln>
            <a:effectLst/>
          </p:spPr>
          <p:txBody>
            <a:bodyPr/>
            <a:lstStyle/>
            <a:p>
              <a:endParaRPr lang="fr-FR"/>
            </a:p>
          </p:txBody>
        </p:sp>
        <p:sp>
          <p:nvSpPr>
            <p:cNvPr id="14348" name="Rectangle 12"/>
            <p:cNvSpPr>
              <a:spLocks noChangeArrowheads="1"/>
            </p:cNvSpPr>
            <p:nvPr/>
          </p:nvSpPr>
          <p:spPr bwMode="auto">
            <a:xfrm>
              <a:off x="824" y="2088"/>
              <a:ext cx="1440" cy="450"/>
            </a:xfrm>
            <a:prstGeom prst="rect">
              <a:avLst/>
            </a:prstGeom>
            <a:noFill/>
            <a:ln w="12700">
              <a:solidFill>
                <a:srgbClr val="0000CC"/>
              </a:solidFill>
              <a:miter lim="800000"/>
              <a:headEnd/>
              <a:tailEnd/>
            </a:ln>
            <a:effectLst/>
          </p:spPr>
          <p:txBody>
            <a:bodyPr wrap="none" anchor="ctr"/>
            <a:lstStyle/>
            <a:p>
              <a:endParaRPr lang="fr-FR"/>
            </a:p>
          </p:txBody>
        </p:sp>
        <p:sp>
          <p:nvSpPr>
            <p:cNvPr id="14349" name="Rectangle 13"/>
            <p:cNvSpPr>
              <a:spLocks noChangeArrowheads="1"/>
            </p:cNvSpPr>
            <p:nvPr/>
          </p:nvSpPr>
          <p:spPr bwMode="auto">
            <a:xfrm>
              <a:off x="828" y="2092"/>
              <a:ext cx="1432"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SITUATION DANGEREUSE</a:t>
              </a:r>
            </a:p>
          </p:txBody>
        </p:sp>
        <p:sp>
          <p:nvSpPr>
            <p:cNvPr id="14350" name="Line 14"/>
            <p:cNvSpPr>
              <a:spLocks noChangeShapeType="1"/>
            </p:cNvSpPr>
            <p:nvPr/>
          </p:nvSpPr>
          <p:spPr bwMode="auto">
            <a:xfrm flipV="1">
              <a:off x="360" y="2005"/>
              <a:ext cx="0" cy="299"/>
            </a:xfrm>
            <a:prstGeom prst="line">
              <a:avLst/>
            </a:prstGeom>
            <a:noFill/>
            <a:ln w="50800">
              <a:solidFill>
                <a:srgbClr val="0000CC"/>
              </a:solidFill>
              <a:round/>
              <a:headEnd type="none" w="sm" len="sm"/>
              <a:tailEnd type="none" w="sm" len="sm"/>
            </a:ln>
            <a:effectLst/>
          </p:spPr>
          <p:txBody>
            <a:bodyPr/>
            <a:lstStyle/>
            <a:p>
              <a:endParaRPr lang="fr-FR"/>
            </a:p>
          </p:txBody>
        </p:sp>
      </p:grpSp>
      <p:grpSp>
        <p:nvGrpSpPr>
          <p:cNvPr id="5" name="Group 20"/>
          <p:cNvGrpSpPr>
            <a:grpSpLocks/>
          </p:cNvGrpSpPr>
          <p:nvPr/>
        </p:nvGrpSpPr>
        <p:grpSpPr bwMode="auto">
          <a:xfrm>
            <a:off x="4038600" y="5284788"/>
            <a:ext cx="5105400" cy="1139825"/>
            <a:chOff x="2544" y="3329"/>
            <a:chExt cx="3216" cy="718"/>
          </a:xfrm>
        </p:grpSpPr>
        <p:sp>
          <p:nvSpPr>
            <p:cNvPr id="14352" name="Oval 16"/>
            <p:cNvSpPr>
              <a:spLocks noChangeArrowheads="1"/>
            </p:cNvSpPr>
            <p:nvPr/>
          </p:nvSpPr>
          <p:spPr bwMode="auto">
            <a:xfrm>
              <a:off x="2544" y="3329"/>
              <a:ext cx="3216" cy="718"/>
            </a:xfrm>
            <a:prstGeom prst="ellipse">
              <a:avLst/>
            </a:prstGeom>
            <a:solidFill>
              <a:srgbClr val="FFFEE9"/>
            </a:solidFill>
            <a:ln w="12700">
              <a:solidFill>
                <a:schemeClr val="tx1"/>
              </a:solidFill>
              <a:round/>
              <a:headEnd/>
              <a:tailEnd/>
            </a:ln>
            <a:effectLst/>
          </p:spPr>
          <p:txBody>
            <a:bodyPr wrap="none" anchor="ctr"/>
            <a:lstStyle/>
            <a:p>
              <a:endParaRPr lang="fr-FR"/>
            </a:p>
          </p:txBody>
        </p:sp>
        <p:sp>
          <p:nvSpPr>
            <p:cNvPr id="14353" name="Rectangle 17"/>
            <p:cNvSpPr>
              <a:spLocks noChangeArrowheads="1"/>
            </p:cNvSpPr>
            <p:nvPr/>
          </p:nvSpPr>
          <p:spPr bwMode="auto">
            <a:xfrm>
              <a:off x="2809" y="3456"/>
              <a:ext cx="2663" cy="51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b="0">
                  <a:solidFill>
                    <a:schemeClr val="hlink"/>
                  </a:solidFill>
                  <a:latin typeface="Comic Sans MS" pitchFamily="66" charset="0"/>
                </a:rPr>
                <a:t>Exemple d’accident du travail:   coupure de la main </a:t>
              </a:r>
            </a:p>
          </p:txBody>
        </p:sp>
      </p:grpSp>
      <p:sp>
        <p:nvSpPr>
          <p:cNvPr id="14354" name="Text Box 18"/>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8EEA7777-89D9-4DCD-A105-56CDFA298D0A}" type="slidenum">
              <a:rPr lang="fr-FR" sz="1200" b="0">
                <a:solidFill>
                  <a:schemeClr val="tx1"/>
                </a:solidFill>
              </a:rPr>
              <a:pPr>
                <a:spcBef>
                  <a:spcPct val="50000"/>
                </a:spcBef>
              </a:pPr>
              <a:t>11</a:t>
            </a:fld>
            <a:endParaRPr lang="fr-FR" sz="1200" b="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12" name="Rectangle 28"/>
          <p:cNvSpPr>
            <a:spLocks noChangeArrowheads="1"/>
          </p:cNvSpPr>
          <p:nvPr/>
        </p:nvSpPr>
        <p:spPr bwMode="auto">
          <a:xfrm>
            <a:off x="1144588" y="415925"/>
            <a:ext cx="6781800" cy="914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16386" name="Rectangle 2"/>
          <p:cNvSpPr>
            <a:spLocks noGrp="1" noChangeArrowheads="1"/>
          </p:cNvSpPr>
          <p:nvPr>
            <p:ph type="title"/>
          </p:nvPr>
        </p:nvSpPr>
        <p:spPr>
          <a:xfrm>
            <a:off x="685800" y="304800"/>
            <a:ext cx="7772400" cy="1143000"/>
          </a:xfrm>
          <a:noFill/>
          <a:ln/>
        </p:spPr>
        <p:txBody>
          <a:bodyPr lIns="92075" tIns="46038" rIns="92075" bIns="46038"/>
          <a:lstStyle/>
          <a:p>
            <a:pPr eaLnBrk="0" hangingPunct="0"/>
            <a:r>
              <a:rPr lang="fr-FR" sz="3600">
                <a:solidFill>
                  <a:srgbClr val="0000CC"/>
                </a:solidFill>
                <a:effectLst>
                  <a:outerShdw blurRad="38100" dist="38100" dir="2700000" algn="tl">
                    <a:srgbClr val="000000"/>
                  </a:outerShdw>
                </a:effectLst>
                <a:latin typeface="Arial Black" pitchFamily="34" charset="0"/>
              </a:rPr>
              <a:t>ANALYSE DES RISQUES</a:t>
            </a:r>
          </a:p>
        </p:txBody>
      </p:sp>
      <p:sp>
        <p:nvSpPr>
          <p:cNvPr id="16387" name="Rectangle 3"/>
          <p:cNvSpPr>
            <a:spLocks noChangeArrowheads="1"/>
          </p:cNvSpPr>
          <p:nvPr/>
        </p:nvSpPr>
        <p:spPr bwMode="auto">
          <a:xfrm>
            <a:off x="84138" y="2316163"/>
            <a:ext cx="1981200" cy="409575"/>
          </a:xfrm>
          <a:prstGeom prst="rect">
            <a:avLst/>
          </a:prstGeom>
          <a:noFill/>
          <a:ln w="12700">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DANGERS</a:t>
            </a:r>
          </a:p>
        </p:txBody>
      </p:sp>
      <p:grpSp>
        <p:nvGrpSpPr>
          <p:cNvPr id="2" name="Group 4"/>
          <p:cNvGrpSpPr>
            <a:grpSpLocks/>
          </p:cNvGrpSpPr>
          <p:nvPr/>
        </p:nvGrpSpPr>
        <p:grpSpPr bwMode="auto">
          <a:xfrm>
            <a:off x="1676400" y="3810000"/>
            <a:ext cx="6019800" cy="828675"/>
            <a:chOff x="1016" y="2553"/>
            <a:chExt cx="3283" cy="522"/>
          </a:xfrm>
        </p:grpSpPr>
        <p:sp>
          <p:nvSpPr>
            <p:cNvPr id="16389" name="Rectangle 5"/>
            <p:cNvSpPr>
              <a:spLocks noChangeArrowheads="1"/>
            </p:cNvSpPr>
            <p:nvPr/>
          </p:nvSpPr>
          <p:spPr bwMode="auto">
            <a:xfrm>
              <a:off x="1555" y="2623"/>
              <a:ext cx="2744" cy="450"/>
            </a:xfrm>
            <a:prstGeom prst="rect">
              <a:avLst/>
            </a:prstGeom>
            <a:noFill/>
            <a:ln w="12700">
              <a:solidFill>
                <a:srgbClr val="0000CC"/>
              </a:solidFill>
              <a:miter lim="800000"/>
              <a:headEnd/>
              <a:tailEnd/>
            </a:ln>
            <a:effectLst/>
          </p:spPr>
          <p:txBody>
            <a:bodyPr wrap="none" anchor="ctr"/>
            <a:lstStyle/>
            <a:p>
              <a:endParaRPr lang="fr-FR"/>
            </a:p>
          </p:txBody>
        </p:sp>
        <p:sp>
          <p:nvSpPr>
            <p:cNvPr id="16390" name="Rectangle 6"/>
            <p:cNvSpPr>
              <a:spLocks noChangeArrowheads="1"/>
            </p:cNvSpPr>
            <p:nvPr/>
          </p:nvSpPr>
          <p:spPr bwMode="auto">
            <a:xfrm>
              <a:off x="1559" y="2627"/>
              <a:ext cx="2736"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ACCIDENTS DU TRAVAIL MALADIES PROFESSIONNELLES</a:t>
              </a:r>
            </a:p>
          </p:txBody>
        </p:sp>
        <p:grpSp>
          <p:nvGrpSpPr>
            <p:cNvPr id="3" name="Group 7"/>
            <p:cNvGrpSpPr>
              <a:grpSpLocks/>
            </p:cNvGrpSpPr>
            <p:nvPr/>
          </p:nvGrpSpPr>
          <p:grpSpPr bwMode="auto">
            <a:xfrm>
              <a:off x="1016" y="2553"/>
              <a:ext cx="431" cy="287"/>
              <a:chOff x="1016" y="2553"/>
              <a:chExt cx="431" cy="287"/>
            </a:xfrm>
          </p:grpSpPr>
          <p:sp>
            <p:nvSpPr>
              <p:cNvPr id="16392" name="Line 8"/>
              <p:cNvSpPr>
                <a:spLocks noChangeShapeType="1"/>
              </p:cNvSpPr>
              <p:nvPr/>
            </p:nvSpPr>
            <p:spPr bwMode="auto">
              <a:xfrm>
                <a:off x="1031" y="2553"/>
                <a:ext cx="0" cy="287"/>
              </a:xfrm>
              <a:prstGeom prst="line">
                <a:avLst/>
              </a:prstGeom>
              <a:noFill/>
              <a:ln w="50800">
                <a:solidFill>
                  <a:srgbClr val="0000CC"/>
                </a:solidFill>
                <a:round/>
                <a:headEnd type="none" w="sm" len="sm"/>
                <a:tailEnd type="none" w="sm" len="sm"/>
              </a:ln>
              <a:effectLst/>
            </p:spPr>
            <p:txBody>
              <a:bodyPr/>
              <a:lstStyle/>
              <a:p>
                <a:endParaRPr lang="fr-FR"/>
              </a:p>
            </p:txBody>
          </p:sp>
          <p:sp>
            <p:nvSpPr>
              <p:cNvPr id="16393" name="Line 9"/>
              <p:cNvSpPr>
                <a:spLocks noChangeShapeType="1"/>
              </p:cNvSpPr>
              <p:nvPr/>
            </p:nvSpPr>
            <p:spPr bwMode="auto">
              <a:xfrm>
                <a:off x="1016" y="2840"/>
                <a:ext cx="431"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4" name="Group 10"/>
          <p:cNvGrpSpPr>
            <a:grpSpLocks/>
          </p:cNvGrpSpPr>
          <p:nvPr/>
        </p:nvGrpSpPr>
        <p:grpSpPr bwMode="auto">
          <a:xfrm>
            <a:off x="4419600" y="4648200"/>
            <a:ext cx="3581400" cy="538163"/>
            <a:chOff x="2773" y="3081"/>
            <a:chExt cx="2256" cy="339"/>
          </a:xfrm>
        </p:grpSpPr>
        <p:sp>
          <p:nvSpPr>
            <p:cNvPr id="16395" name="Rectangle 11"/>
            <p:cNvSpPr>
              <a:spLocks noChangeArrowheads="1"/>
            </p:cNvSpPr>
            <p:nvPr/>
          </p:nvSpPr>
          <p:spPr bwMode="auto">
            <a:xfrm>
              <a:off x="3885" y="3160"/>
              <a:ext cx="1144" cy="258"/>
            </a:xfrm>
            <a:prstGeom prst="rect">
              <a:avLst/>
            </a:prstGeom>
            <a:noFill/>
            <a:ln w="12700">
              <a:solidFill>
                <a:srgbClr val="0000CC"/>
              </a:solidFill>
              <a:miter lim="800000"/>
              <a:headEnd/>
              <a:tailEnd/>
            </a:ln>
            <a:effectLst/>
          </p:spPr>
          <p:txBody>
            <a:bodyPr wrap="none" anchor="ctr"/>
            <a:lstStyle/>
            <a:p>
              <a:endParaRPr lang="fr-FR"/>
            </a:p>
          </p:txBody>
        </p:sp>
        <p:sp>
          <p:nvSpPr>
            <p:cNvPr id="16396" name="Rectangle 12"/>
            <p:cNvSpPr>
              <a:spLocks noChangeArrowheads="1"/>
            </p:cNvSpPr>
            <p:nvPr/>
          </p:nvSpPr>
          <p:spPr bwMode="auto">
            <a:xfrm>
              <a:off x="3889" y="3164"/>
              <a:ext cx="1136" cy="256"/>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dirty="0">
                  <a:latin typeface="Comic Sans MS" pitchFamily="66" charset="0"/>
                </a:rPr>
                <a:t>PRÉJUDICE </a:t>
              </a:r>
            </a:p>
          </p:txBody>
        </p:sp>
        <p:grpSp>
          <p:nvGrpSpPr>
            <p:cNvPr id="5" name="Group 13"/>
            <p:cNvGrpSpPr>
              <a:grpSpLocks/>
            </p:cNvGrpSpPr>
            <p:nvPr/>
          </p:nvGrpSpPr>
          <p:grpSpPr bwMode="auto">
            <a:xfrm>
              <a:off x="2773" y="3081"/>
              <a:ext cx="1007" cy="191"/>
              <a:chOff x="2773" y="3081"/>
              <a:chExt cx="1007" cy="191"/>
            </a:xfrm>
          </p:grpSpPr>
          <p:sp>
            <p:nvSpPr>
              <p:cNvPr id="16398" name="Line 14"/>
              <p:cNvSpPr>
                <a:spLocks noChangeShapeType="1"/>
              </p:cNvSpPr>
              <p:nvPr/>
            </p:nvSpPr>
            <p:spPr bwMode="auto">
              <a:xfrm>
                <a:off x="2786" y="3081"/>
                <a:ext cx="0" cy="191"/>
              </a:xfrm>
              <a:prstGeom prst="line">
                <a:avLst/>
              </a:prstGeom>
              <a:noFill/>
              <a:ln w="50800">
                <a:solidFill>
                  <a:srgbClr val="0000CC"/>
                </a:solidFill>
                <a:round/>
                <a:headEnd type="none" w="sm" len="sm"/>
                <a:tailEnd type="none" w="sm" len="sm"/>
              </a:ln>
              <a:effectLst/>
            </p:spPr>
            <p:txBody>
              <a:bodyPr/>
              <a:lstStyle/>
              <a:p>
                <a:endParaRPr lang="fr-FR"/>
              </a:p>
            </p:txBody>
          </p:sp>
          <p:sp>
            <p:nvSpPr>
              <p:cNvPr id="16399" name="Line 15"/>
              <p:cNvSpPr>
                <a:spLocks noChangeShapeType="1"/>
              </p:cNvSpPr>
              <p:nvPr/>
            </p:nvSpPr>
            <p:spPr bwMode="auto">
              <a:xfrm>
                <a:off x="2773" y="3272"/>
                <a:ext cx="1007"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6" name="Group 16"/>
          <p:cNvGrpSpPr>
            <a:grpSpLocks/>
          </p:cNvGrpSpPr>
          <p:nvPr/>
        </p:nvGrpSpPr>
        <p:grpSpPr bwMode="auto">
          <a:xfrm>
            <a:off x="609600" y="2895600"/>
            <a:ext cx="3048000" cy="849313"/>
            <a:chOff x="344" y="2005"/>
            <a:chExt cx="1920" cy="535"/>
          </a:xfrm>
        </p:grpSpPr>
        <p:sp>
          <p:nvSpPr>
            <p:cNvPr id="16401" name="Line 17"/>
            <p:cNvSpPr>
              <a:spLocks noChangeShapeType="1"/>
            </p:cNvSpPr>
            <p:nvPr/>
          </p:nvSpPr>
          <p:spPr bwMode="auto">
            <a:xfrm>
              <a:off x="344" y="2304"/>
              <a:ext cx="383" cy="0"/>
            </a:xfrm>
            <a:prstGeom prst="line">
              <a:avLst/>
            </a:prstGeom>
            <a:noFill/>
            <a:ln w="50800">
              <a:solidFill>
                <a:srgbClr val="0000CC"/>
              </a:solidFill>
              <a:round/>
              <a:headEnd type="none" w="sm" len="sm"/>
              <a:tailEnd type="stealth" w="med" len="med"/>
            </a:ln>
            <a:effectLst/>
          </p:spPr>
          <p:txBody>
            <a:bodyPr/>
            <a:lstStyle/>
            <a:p>
              <a:endParaRPr lang="fr-FR"/>
            </a:p>
          </p:txBody>
        </p:sp>
        <p:sp>
          <p:nvSpPr>
            <p:cNvPr id="16402" name="Rectangle 18"/>
            <p:cNvSpPr>
              <a:spLocks noChangeArrowheads="1"/>
            </p:cNvSpPr>
            <p:nvPr/>
          </p:nvSpPr>
          <p:spPr bwMode="auto">
            <a:xfrm>
              <a:off x="824" y="2088"/>
              <a:ext cx="1440" cy="450"/>
            </a:xfrm>
            <a:prstGeom prst="rect">
              <a:avLst/>
            </a:prstGeom>
            <a:noFill/>
            <a:ln w="12700">
              <a:solidFill>
                <a:srgbClr val="0000CC"/>
              </a:solidFill>
              <a:miter lim="800000"/>
              <a:headEnd/>
              <a:tailEnd/>
            </a:ln>
            <a:effectLst/>
          </p:spPr>
          <p:txBody>
            <a:bodyPr wrap="none" anchor="ctr"/>
            <a:lstStyle/>
            <a:p>
              <a:endParaRPr lang="fr-FR"/>
            </a:p>
          </p:txBody>
        </p:sp>
        <p:sp>
          <p:nvSpPr>
            <p:cNvPr id="16403" name="Rectangle 19"/>
            <p:cNvSpPr>
              <a:spLocks noChangeArrowheads="1"/>
            </p:cNvSpPr>
            <p:nvPr/>
          </p:nvSpPr>
          <p:spPr bwMode="auto">
            <a:xfrm>
              <a:off x="828" y="2092"/>
              <a:ext cx="1432"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SITUATIONS DANGEREUSES</a:t>
              </a:r>
            </a:p>
          </p:txBody>
        </p:sp>
        <p:sp>
          <p:nvSpPr>
            <p:cNvPr id="16404" name="Line 20"/>
            <p:cNvSpPr>
              <a:spLocks noChangeShapeType="1"/>
            </p:cNvSpPr>
            <p:nvPr/>
          </p:nvSpPr>
          <p:spPr bwMode="auto">
            <a:xfrm flipV="1">
              <a:off x="360" y="2005"/>
              <a:ext cx="0" cy="299"/>
            </a:xfrm>
            <a:prstGeom prst="line">
              <a:avLst/>
            </a:prstGeom>
            <a:noFill/>
            <a:ln w="50800">
              <a:solidFill>
                <a:srgbClr val="0000CC"/>
              </a:solidFill>
              <a:round/>
              <a:headEnd type="none" w="sm" len="sm"/>
              <a:tailEnd type="none" w="sm" len="sm"/>
            </a:ln>
            <a:effectLst/>
          </p:spPr>
          <p:txBody>
            <a:bodyPr/>
            <a:lstStyle/>
            <a:p>
              <a:endParaRPr lang="fr-FR"/>
            </a:p>
          </p:txBody>
        </p:sp>
      </p:grpSp>
      <p:grpSp>
        <p:nvGrpSpPr>
          <p:cNvPr id="7" name="Group 21"/>
          <p:cNvGrpSpPr>
            <a:grpSpLocks/>
          </p:cNvGrpSpPr>
          <p:nvPr/>
        </p:nvGrpSpPr>
        <p:grpSpPr bwMode="auto">
          <a:xfrm>
            <a:off x="85725" y="5434013"/>
            <a:ext cx="4343400" cy="1139825"/>
            <a:chOff x="1" y="3505"/>
            <a:chExt cx="2830" cy="718"/>
          </a:xfrm>
        </p:grpSpPr>
        <p:sp>
          <p:nvSpPr>
            <p:cNvPr id="16406" name="Oval 22"/>
            <p:cNvSpPr>
              <a:spLocks noChangeArrowheads="1"/>
            </p:cNvSpPr>
            <p:nvPr/>
          </p:nvSpPr>
          <p:spPr bwMode="auto">
            <a:xfrm>
              <a:off x="1" y="3505"/>
              <a:ext cx="2830" cy="718"/>
            </a:xfrm>
            <a:prstGeom prst="ellipse">
              <a:avLst/>
            </a:prstGeom>
            <a:solidFill>
              <a:srgbClr val="FFFEE9"/>
            </a:solidFill>
            <a:ln w="12700">
              <a:solidFill>
                <a:schemeClr val="tx1"/>
              </a:solidFill>
              <a:round/>
              <a:headEnd/>
              <a:tailEnd/>
            </a:ln>
            <a:effectLst/>
          </p:spPr>
          <p:txBody>
            <a:bodyPr wrap="none" anchor="ctr"/>
            <a:lstStyle/>
            <a:p>
              <a:endParaRPr lang="fr-FR"/>
            </a:p>
          </p:txBody>
        </p:sp>
        <p:sp>
          <p:nvSpPr>
            <p:cNvPr id="16407" name="Rectangle 23"/>
            <p:cNvSpPr>
              <a:spLocks noChangeArrowheads="1"/>
            </p:cNvSpPr>
            <p:nvPr/>
          </p:nvSpPr>
          <p:spPr bwMode="auto">
            <a:xfrm>
              <a:off x="240" y="3600"/>
              <a:ext cx="2400" cy="44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000" dirty="0">
                  <a:solidFill>
                    <a:schemeClr val="hlink"/>
                  </a:solidFill>
                  <a:latin typeface="Comic Sans MS" pitchFamily="66" charset="0"/>
                </a:rPr>
                <a:t>Préjudice humain :douleur,              5 jours d’arrêt de travail</a:t>
              </a:r>
            </a:p>
          </p:txBody>
        </p:sp>
      </p:grpSp>
      <p:grpSp>
        <p:nvGrpSpPr>
          <p:cNvPr id="8" name="Group 24"/>
          <p:cNvGrpSpPr>
            <a:grpSpLocks/>
          </p:cNvGrpSpPr>
          <p:nvPr/>
        </p:nvGrpSpPr>
        <p:grpSpPr bwMode="auto">
          <a:xfrm>
            <a:off x="4598988" y="5334000"/>
            <a:ext cx="4492625" cy="1370013"/>
            <a:chOff x="2897" y="3505"/>
            <a:chExt cx="2830" cy="718"/>
          </a:xfrm>
        </p:grpSpPr>
        <p:sp>
          <p:nvSpPr>
            <p:cNvPr id="16409" name="Oval 25"/>
            <p:cNvSpPr>
              <a:spLocks noChangeArrowheads="1"/>
            </p:cNvSpPr>
            <p:nvPr/>
          </p:nvSpPr>
          <p:spPr bwMode="auto">
            <a:xfrm>
              <a:off x="2897" y="3505"/>
              <a:ext cx="2830" cy="718"/>
            </a:xfrm>
            <a:prstGeom prst="ellipse">
              <a:avLst/>
            </a:prstGeom>
            <a:solidFill>
              <a:srgbClr val="FFFEE9"/>
            </a:solidFill>
            <a:ln w="12700">
              <a:solidFill>
                <a:schemeClr val="tx1"/>
              </a:solidFill>
              <a:round/>
              <a:headEnd/>
              <a:tailEnd/>
            </a:ln>
            <a:effectLst/>
          </p:spPr>
          <p:txBody>
            <a:bodyPr wrap="none" anchor="ctr"/>
            <a:lstStyle/>
            <a:p>
              <a:endParaRPr lang="fr-FR"/>
            </a:p>
          </p:txBody>
        </p:sp>
        <p:sp>
          <p:nvSpPr>
            <p:cNvPr id="16410" name="Rectangle 26"/>
            <p:cNvSpPr>
              <a:spLocks noChangeArrowheads="1"/>
            </p:cNvSpPr>
            <p:nvPr/>
          </p:nvSpPr>
          <p:spPr bwMode="auto">
            <a:xfrm>
              <a:off x="3192" y="3592"/>
              <a:ext cx="2352" cy="52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000" dirty="0">
                  <a:solidFill>
                    <a:schemeClr val="hlink"/>
                  </a:solidFill>
                  <a:latin typeface="Comic Sans MS" pitchFamily="66" charset="0"/>
                </a:rPr>
                <a:t>Préjudice pour l’entreprise : ralentissement de la production</a:t>
              </a:r>
            </a:p>
          </p:txBody>
        </p:sp>
      </p:grpSp>
      <p:sp>
        <p:nvSpPr>
          <p:cNvPr id="16411" name="Text Box 27"/>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63D2DFF8-129D-4A42-98F2-0FDA56C4999D}" type="slidenum">
              <a:rPr lang="fr-FR" sz="1200" b="0">
                <a:solidFill>
                  <a:schemeClr val="tx1"/>
                </a:solidFill>
              </a:rPr>
              <a:pPr>
                <a:spcBef>
                  <a:spcPct val="50000"/>
                </a:spcBef>
              </a:pPr>
              <a:t>12</a:t>
            </a:fld>
            <a:endParaRPr lang="fr-FR" sz="1200" b="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66" name="Rectangle 34"/>
          <p:cNvSpPr>
            <a:spLocks noChangeArrowheads="1"/>
          </p:cNvSpPr>
          <p:nvPr/>
        </p:nvSpPr>
        <p:spPr bwMode="auto">
          <a:xfrm>
            <a:off x="1144588" y="415925"/>
            <a:ext cx="6781800" cy="914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18434" name="Rectangle 2"/>
          <p:cNvSpPr>
            <a:spLocks noGrp="1" noChangeArrowheads="1"/>
          </p:cNvSpPr>
          <p:nvPr>
            <p:ph type="title"/>
          </p:nvPr>
        </p:nvSpPr>
        <p:spPr>
          <a:xfrm>
            <a:off x="838200" y="304800"/>
            <a:ext cx="7772400" cy="1143000"/>
          </a:xfrm>
          <a:noFill/>
          <a:ln/>
        </p:spPr>
        <p:txBody>
          <a:bodyPr lIns="92075" tIns="46038" rIns="92075" bIns="46038"/>
          <a:lstStyle/>
          <a:p>
            <a:pPr eaLnBrk="0" hangingPunct="0"/>
            <a:r>
              <a:rPr lang="fr-FR" sz="3600">
                <a:solidFill>
                  <a:srgbClr val="0000CC"/>
                </a:solidFill>
                <a:effectLst>
                  <a:outerShdw blurRad="38100" dist="38100" dir="2700000" algn="tl">
                    <a:srgbClr val="000000"/>
                  </a:outerShdw>
                </a:effectLst>
                <a:latin typeface="Arial Black" pitchFamily="34" charset="0"/>
              </a:rPr>
              <a:t>ANALYSE DES RISQUES</a:t>
            </a:r>
          </a:p>
        </p:txBody>
      </p:sp>
      <p:sp>
        <p:nvSpPr>
          <p:cNvPr id="18435" name="Rectangle 3"/>
          <p:cNvSpPr>
            <a:spLocks noChangeArrowheads="1"/>
          </p:cNvSpPr>
          <p:nvPr/>
        </p:nvSpPr>
        <p:spPr bwMode="auto">
          <a:xfrm>
            <a:off x="82550" y="2057400"/>
            <a:ext cx="2057400" cy="409575"/>
          </a:xfrm>
          <a:prstGeom prst="rect">
            <a:avLst/>
          </a:prstGeom>
          <a:noFill/>
          <a:ln w="12700">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DANGERS</a:t>
            </a:r>
          </a:p>
        </p:txBody>
      </p:sp>
      <p:grpSp>
        <p:nvGrpSpPr>
          <p:cNvPr id="2" name="Group 4"/>
          <p:cNvGrpSpPr>
            <a:grpSpLocks/>
          </p:cNvGrpSpPr>
          <p:nvPr/>
        </p:nvGrpSpPr>
        <p:grpSpPr bwMode="auto">
          <a:xfrm>
            <a:off x="1752600" y="3733800"/>
            <a:ext cx="5791200" cy="828675"/>
            <a:chOff x="1016" y="2553"/>
            <a:chExt cx="3283" cy="522"/>
          </a:xfrm>
        </p:grpSpPr>
        <p:sp>
          <p:nvSpPr>
            <p:cNvPr id="18437" name="Rectangle 5"/>
            <p:cNvSpPr>
              <a:spLocks noChangeArrowheads="1"/>
            </p:cNvSpPr>
            <p:nvPr/>
          </p:nvSpPr>
          <p:spPr bwMode="auto">
            <a:xfrm>
              <a:off x="1555" y="2623"/>
              <a:ext cx="2744" cy="450"/>
            </a:xfrm>
            <a:prstGeom prst="rect">
              <a:avLst/>
            </a:prstGeom>
            <a:noFill/>
            <a:ln w="12700">
              <a:solidFill>
                <a:srgbClr val="0000CC"/>
              </a:solidFill>
              <a:miter lim="800000"/>
              <a:headEnd/>
              <a:tailEnd/>
            </a:ln>
            <a:effectLst/>
          </p:spPr>
          <p:txBody>
            <a:bodyPr wrap="none" anchor="ctr"/>
            <a:lstStyle/>
            <a:p>
              <a:endParaRPr lang="fr-FR"/>
            </a:p>
          </p:txBody>
        </p:sp>
        <p:sp>
          <p:nvSpPr>
            <p:cNvPr id="18438" name="Rectangle 6"/>
            <p:cNvSpPr>
              <a:spLocks noChangeArrowheads="1"/>
            </p:cNvSpPr>
            <p:nvPr/>
          </p:nvSpPr>
          <p:spPr bwMode="auto">
            <a:xfrm>
              <a:off x="1559" y="2627"/>
              <a:ext cx="2736"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ACCIDENTS DU TRAVAIL MALADIES PROFESSIONNELLES</a:t>
              </a:r>
            </a:p>
          </p:txBody>
        </p:sp>
        <p:grpSp>
          <p:nvGrpSpPr>
            <p:cNvPr id="3" name="Group 7"/>
            <p:cNvGrpSpPr>
              <a:grpSpLocks/>
            </p:cNvGrpSpPr>
            <p:nvPr/>
          </p:nvGrpSpPr>
          <p:grpSpPr bwMode="auto">
            <a:xfrm>
              <a:off x="1016" y="2553"/>
              <a:ext cx="431" cy="287"/>
              <a:chOff x="1016" y="2553"/>
              <a:chExt cx="431" cy="287"/>
            </a:xfrm>
          </p:grpSpPr>
          <p:sp>
            <p:nvSpPr>
              <p:cNvPr id="18440" name="Line 8"/>
              <p:cNvSpPr>
                <a:spLocks noChangeShapeType="1"/>
              </p:cNvSpPr>
              <p:nvPr/>
            </p:nvSpPr>
            <p:spPr bwMode="auto">
              <a:xfrm>
                <a:off x="1031" y="2553"/>
                <a:ext cx="0" cy="287"/>
              </a:xfrm>
              <a:prstGeom prst="line">
                <a:avLst/>
              </a:prstGeom>
              <a:noFill/>
              <a:ln w="50800">
                <a:solidFill>
                  <a:srgbClr val="0000CC"/>
                </a:solidFill>
                <a:round/>
                <a:headEnd type="none" w="sm" len="sm"/>
                <a:tailEnd type="none" w="sm" len="sm"/>
              </a:ln>
              <a:effectLst/>
            </p:spPr>
            <p:txBody>
              <a:bodyPr/>
              <a:lstStyle/>
              <a:p>
                <a:endParaRPr lang="fr-FR"/>
              </a:p>
            </p:txBody>
          </p:sp>
          <p:sp>
            <p:nvSpPr>
              <p:cNvPr id="18441" name="Line 9"/>
              <p:cNvSpPr>
                <a:spLocks noChangeShapeType="1"/>
              </p:cNvSpPr>
              <p:nvPr/>
            </p:nvSpPr>
            <p:spPr bwMode="auto">
              <a:xfrm>
                <a:off x="1016" y="2840"/>
                <a:ext cx="431"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4" name="Group 10"/>
          <p:cNvGrpSpPr>
            <a:grpSpLocks/>
          </p:cNvGrpSpPr>
          <p:nvPr/>
        </p:nvGrpSpPr>
        <p:grpSpPr bwMode="auto">
          <a:xfrm>
            <a:off x="4191000" y="4572000"/>
            <a:ext cx="3581400" cy="538163"/>
            <a:chOff x="2773" y="3081"/>
            <a:chExt cx="2256" cy="339"/>
          </a:xfrm>
        </p:grpSpPr>
        <p:sp>
          <p:nvSpPr>
            <p:cNvPr id="18443" name="Rectangle 11"/>
            <p:cNvSpPr>
              <a:spLocks noChangeArrowheads="1"/>
            </p:cNvSpPr>
            <p:nvPr/>
          </p:nvSpPr>
          <p:spPr bwMode="auto">
            <a:xfrm>
              <a:off x="3885" y="3160"/>
              <a:ext cx="1144" cy="258"/>
            </a:xfrm>
            <a:prstGeom prst="rect">
              <a:avLst/>
            </a:prstGeom>
            <a:noFill/>
            <a:ln w="12700">
              <a:solidFill>
                <a:srgbClr val="0000CC"/>
              </a:solidFill>
              <a:miter lim="800000"/>
              <a:headEnd/>
              <a:tailEnd/>
            </a:ln>
            <a:effectLst/>
          </p:spPr>
          <p:txBody>
            <a:bodyPr wrap="none" anchor="ctr"/>
            <a:lstStyle/>
            <a:p>
              <a:endParaRPr lang="fr-FR"/>
            </a:p>
          </p:txBody>
        </p:sp>
        <p:sp>
          <p:nvSpPr>
            <p:cNvPr id="18444" name="Rectangle 12"/>
            <p:cNvSpPr>
              <a:spLocks noChangeArrowheads="1"/>
            </p:cNvSpPr>
            <p:nvPr/>
          </p:nvSpPr>
          <p:spPr bwMode="auto">
            <a:xfrm>
              <a:off x="3889" y="3164"/>
              <a:ext cx="1136" cy="256"/>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PRÉJUDICE </a:t>
              </a:r>
            </a:p>
          </p:txBody>
        </p:sp>
        <p:grpSp>
          <p:nvGrpSpPr>
            <p:cNvPr id="5" name="Group 13"/>
            <p:cNvGrpSpPr>
              <a:grpSpLocks/>
            </p:cNvGrpSpPr>
            <p:nvPr/>
          </p:nvGrpSpPr>
          <p:grpSpPr bwMode="auto">
            <a:xfrm>
              <a:off x="2773" y="3081"/>
              <a:ext cx="1007" cy="191"/>
              <a:chOff x="2773" y="3081"/>
              <a:chExt cx="1007" cy="191"/>
            </a:xfrm>
          </p:grpSpPr>
          <p:sp>
            <p:nvSpPr>
              <p:cNvPr id="18446" name="Line 14"/>
              <p:cNvSpPr>
                <a:spLocks noChangeShapeType="1"/>
              </p:cNvSpPr>
              <p:nvPr/>
            </p:nvSpPr>
            <p:spPr bwMode="auto">
              <a:xfrm>
                <a:off x="2786" y="3081"/>
                <a:ext cx="0" cy="191"/>
              </a:xfrm>
              <a:prstGeom prst="line">
                <a:avLst/>
              </a:prstGeom>
              <a:noFill/>
              <a:ln w="50800">
                <a:solidFill>
                  <a:srgbClr val="0000CC"/>
                </a:solidFill>
                <a:round/>
                <a:headEnd type="none" w="sm" len="sm"/>
                <a:tailEnd type="none" w="sm" len="sm"/>
              </a:ln>
              <a:effectLst/>
            </p:spPr>
            <p:txBody>
              <a:bodyPr/>
              <a:lstStyle/>
              <a:p>
                <a:endParaRPr lang="fr-FR"/>
              </a:p>
            </p:txBody>
          </p:sp>
          <p:sp>
            <p:nvSpPr>
              <p:cNvPr id="18447" name="Line 15"/>
              <p:cNvSpPr>
                <a:spLocks noChangeShapeType="1"/>
              </p:cNvSpPr>
              <p:nvPr/>
            </p:nvSpPr>
            <p:spPr bwMode="auto">
              <a:xfrm>
                <a:off x="2773" y="3272"/>
                <a:ext cx="1007"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6" name="Group 16"/>
          <p:cNvGrpSpPr>
            <a:grpSpLocks/>
          </p:cNvGrpSpPr>
          <p:nvPr/>
        </p:nvGrpSpPr>
        <p:grpSpPr bwMode="auto">
          <a:xfrm>
            <a:off x="6629400" y="5105400"/>
            <a:ext cx="2308225" cy="533400"/>
            <a:chOff x="4304" y="3426"/>
            <a:chExt cx="1454" cy="336"/>
          </a:xfrm>
        </p:grpSpPr>
        <p:sp>
          <p:nvSpPr>
            <p:cNvPr id="18449" name="Rectangle 17"/>
            <p:cNvSpPr>
              <a:spLocks noChangeArrowheads="1"/>
            </p:cNvSpPr>
            <p:nvPr/>
          </p:nvSpPr>
          <p:spPr bwMode="auto">
            <a:xfrm>
              <a:off x="4942" y="3502"/>
              <a:ext cx="816" cy="258"/>
            </a:xfrm>
            <a:prstGeom prst="rect">
              <a:avLst/>
            </a:prstGeom>
            <a:noFill/>
            <a:ln w="12700">
              <a:solidFill>
                <a:srgbClr val="0000CC"/>
              </a:solidFill>
              <a:miter lim="800000"/>
              <a:headEnd/>
              <a:tailEnd/>
            </a:ln>
            <a:effectLst/>
          </p:spPr>
          <p:txBody>
            <a:bodyPr wrap="none" anchor="ctr"/>
            <a:lstStyle/>
            <a:p>
              <a:endParaRPr lang="fr-FR"/>
            </a:p>
          </p:txBody>
        </p:sp>
        <p:sp>
          <p:nvSpPr>
            <p:cNvPr id="18450" name="Rectangle 18"/>
            <p:cNvSpPr>
              <a:spLocks noChangeArrowheads="1"/>
            </p:cNvSpPr>
            <p:nvPr/>
          </p:nvSpPr>
          <p:spPr bwMode="auto">
            <a:xfrm>
              <a:off x="4946" y="3506"/>
              <a:ext cx="808" cy="256"/>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COÛT</a:t>
              </a:r>
            </a:p>
          </p:txBody>
        </p:sp>
        <p:grpSp>
          <p:nvGrpSpPr>
            <p:cNvPr id="7" name="Group 19"/>
            <p:cNvGrpSpPr>
              <a:grpSpLocks/>
            </p:cNvGrpSpPr>
            <p:nvPr/>
          </p:nvGrpSpPr>
          <p:grpSpPr bwMode="auto">
            <a:xfrm>
              <a:off x="4304" y="3426"/>
              <a:ext cx="533" cy="191"/>
              <a:chOff x="4304" y="3426"/>
              <a:chExt cx="533" cy="191"/>
            </a:xfrm>
          </p:grpSpPr>
          <p:sp>
            <p:nvSpPr>
              <p:cNvPr id="18452" name="Line 20"/>
              <p:cNvSpPr>
                <a:spLocks noChangeShapeType="1"/>
              </p:cNvSpPr>
              <p:nvPr/>
            </p:nvSpPr>
            <p:spPr bwMode="auto">
              <a:xfrm>
                <a:off x="4304" y="3426"/>
                <a:ext cx="0" cy="191"/>
              </a:xfrm>
              <a:prstGeom prst="line">
                <a:avLst/>
              </a:prstGeom>
              <a:noFill/>
              <a:ln w="50800">
                <a:solidFill>
                  <a:srgbClr val="0000CC"/>
                </a:solidFill>
                <a:round/>
                <a:headEnd type="none" w="sm" len="sm"/>
                <a:tailEnd type="none" w="sm" len="sm"/>
              </a:ln>
              <a:effectLst/>
            </p:spPr>
            <p:txBody>
              <a:bodyPr/>
              <a:lstStyle/>
              <a:p>
                <a:endParaRPr lang="fr-FR"/>
              </a:p>
            </p:txBody>
          </p:sp>
          <p:sp>
            <p:nvSpPr>
              <p:cNvPr id="18453" name="Line 21"/>
              <p:cNvSpPr>
                <a:spLocks noChangeShapeType="1"/>
              </p:cNvSpPr>
              <p:nvPr/>
            </p:nvSpPr>
            <p:spPr bwMode="auto">
              <a:xfrm>
                <a:off x="4310" y="3608"/>
                <a:ext cx="527"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8" name="Group 22"/>
          <p:cNvGrpSpPr>
            <a:grpSpLocks/>
          </p:cNvGrpSpPr>
          <p:nvPr/>
        </p:nvGrpSpPr>
        <p:grpSpPr bwMode="auto">
          <a:xfrm>
            <a:off x="533400" y="2819400"/>
            <a:ext cx="3048000" cy="849313"/>
            <a:chOff x="344" y="2005"/>
            <a:chExt cx="1920" cy="535"/>
          </a:xfrm>
        </p:grpSpPr>
        <p:sp>
          <p:nvSpPr>
            <p:cNvPr id="18455" name="Line 23"/>
            <p:cNvSpPr>
              <a:spLocks noChangeShapeType="1"/>
            </p:cNvSpPr>
            <p:nvPr/>
          </p:nvSpPr>
          <p:spPr bwMode="auto">
            <a:xfrm>
              <a:off x="344" y="2304"/>
              <a:ext cx="383" cy="0"/>
            </a:xfrm>
            <a:prstGeom prst="line">
              <a:avLst/>
            </a:prstGeom>
            <a:noFill/>
            <a:ln w="50800">
              <a:solidFill>
                <a:srgbClr val="0000CC"/>
              </a:solidFill>
              <a:round/>
              <a:headEnd type="none" w="sm" len="sm"/>
              <a:tailEnd type="stealth" w="med" len="med"/>
            </a:ln>
            <a:effectLst/>
          </p:spPr>
          <p:txBody>
            <a:bodyPr/>
            <a:lstStyle/>
            <a:p>
              <a:endParaRPr lang="fr-FR"/>
            </a:p>
          </p:txBody>
        </p:sp>
        <p:sp>
          <p:nvSpPr>
            <p:cNvPr id="18456" name="Rectangle 24"/>
            <p:cNvSpPr>
              <a:spLocks noChangeArrowheads="1"/>
            </p:cNvSpPr>
            <p:nvPr/>
          </p:nvSpPr>
          <p:spPr bwMode="auto">
            <a:xfrm>
              <a:off x="824" y="2088"/>
              <a:ext cx="1440" cy="450"/>
            </a:xfrm>
            <a:prstGeom prst="rect">
              <a:avLst/>
            </a:prstGeom>
            <a:noFill/>
            <a:ln w="12700">
              <a:solidFill>
                <a:srgbClr val="0000CC"/>
              </a:solidFill>
              <a:miter lim="800000"/>
              <a:headEnd/>
              <a:tailEnd/>
            </a:ln>
            <a:effectLst/>
          </p:spPr>
          <p:txBody>
            <a:bodyPr wrap="none" anchor="ctr"/>
            <a:lstStyle/>
            <a:p>
              <a:endParaRPr lang="fr-FR"/>
            </a:p>
          </p:txBody>
        </p:sp>
        <p:sp>
          <p:nvSpPr>
            <p:cNvPr id="18457" name="Rectangle 25"/>
            <p:cNvSpPr>
              <a:spLocks noChangeArrowheads="1"/>
            </p:cNvSpPr>
            <p:nvPr/>
          </p:nvSpPr>
          <p:spPr bwMode="auto">
            <a:xfrm>
              <a:off x="828" y="2092"/>
              <a:ext cx="1432"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SITUATIONS DANGEREUSES</a:t>
              </a:r>
            </a:p>
          </p:txBody>
        </p:sp>
        <p:sp>
          <p:nvSpPr>
            <p:cNvPr id="18458" name="Line 26"/>
            <p:cNvSpPr>
              <a:spLocks noChangeShapeType="1"/>
            </p:cNvSpPr>
            <p:nvPr/>
          </p:nvSpPr>
          <p:spPr bwMode="auto">
            <a:xfrm flipV="1">
              <a:off x="360" y="2005"/>
              <a:ext cx="0" cy="299"/>
            </a:xfrm>
            <a:prstGeom prst="line">
              <a:avLst/>
            </a:prstGeom>
            <a:noFill/>
            <a:ln w="50800">
              <a:solidFill>
                <a:srgbClr val="0000CC"/>
              </a:solidFill>
              <a:round/>
              <a:headEnd type="none" w="sm" len="sm"/>
              <a:tailEnd type="none" w="sm" len="sm"/>
            </a:ln>
            <a:effectLst/>
          </p:spPr>
          <p:txBody>
            <a:bodyPr/>
            <a:lstStyle/>
            <a:p>
              <a:endParaRPr lang="fr-FR"/>
            </a:p>
          </p:txBody>
        </p:sp>
      </p:grpSp>
      <p:grpSp>
        <p:nvGrpSpPr>
          <p:cNvPr id="9" name="Group 35"/>
          <p:cNvGrpSpPr>
            <a:grpSpLocks/>
          </p:cNvGrpSpPr>
          <p:nvPr/>
        </p:nvGrpSpPr>
        <p:grpSpPr bwMode="auto">
          <a:xfrm>
            <a:off x="1588" y="4711700"/>
            <a:ext cx="3806825" cy="1700213"/>
            <a:chOff x="1" y="2968"/>
            <a:chExt cx="2398" cy="1071"/>
          </a:xfrm>
        </p:grpSpPr>
        <p:sp>
          <p:nvSpPr>
            <p:cNvPr id="18460" name="Oval 28"/>
            <p:cNvSpPr>
              <a:spLocks noChangeArrowheads="1"/>
            </p:cNvSpPr>
            <p:nvPr/>
          </p:nvSpPr>
          <p:spPr bwMode="auto">
            <a:xfrm>
              <a:off x="1" y="2968"/>
              <a:ext cx="2398" cy="1071"/>
            </a:xfrm>
            <a:prstGeom prst="ellipse">
              <a:avLst/>
            </a:prstGeom>
            <a:solidFill>
              <a:srgbClr val="FFFEE9"/>
            </a:solidFill>
            <a:ln w="12700">
              <a:solidFill>
                <a:schemeClr val="tx1"/>
              </a:solidFill>
              <a:round/>
              <a:headEnd/>
              <a:tailEnd/>
            </a:ln>
            <a:effectLst/>
          </p:spPr>
          <p:txBody>
            <a:bodyPr wrap="none" anchor="ctr"/>
            <a:lstStyle/>
            <a:p>
              <a:endParaRPr lang="fr-FR"/>
            </a:p>
          </p:txBody>
        </p:sp>
        <p:sp>
          <p:nvSpPr>
            <p:cNvPr id="18461" name="Rectangle 29"/>
            <p:cNvSpPr>
              <a:spLocks noChangeArrowheads="1"/>
            </p:cNvSpPr>
            <p:nvPr/>
          </p:nvSpPr>
          <p:spPr bwMode="auto">
            <a:xfrm>
              <a:off x="342" y="3073"/>
              <a:ext cx="1747" cy="86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000" dirty="0">
                  <a:solidFill>
                    <a:schemeClr val="hlink"/>
                  </a:solidFill>
                  <a:latin typeface="Comic Sans MS" pitchFamily="66" charset="0"/>
                </a:rPr>
                <a:t>Coût direct : frais médicaux, indemnités journalières, ...</a:t>
              </a:r>
              <a:r>
                <a:rPr lang="fr-FR" b="0" dirty="0">
                  <a:solidFill>
                    <a:schemeClr val="hlink"/>
                  </a:solidFill>
                  <a:latin typeface="DomCasual BT" charset="0"/>
                </a:rPr>
                <a:t> </a:t>
              </a:r>
            </a:p>
          </p:txBody>
        </p:sp>
      </p:grpSp>
      <p:grpSp>
        <p:nvGrpSpPr>
          <p:cNvPr id="10" name="Group 37"/>
          <p:cNvGrpSpPr>
            <a:grpSpLocks/>
          </p:cNvGrpSpPr>
          <p:nvPr/>
        </p:nvGrpSpPr>
        <p:grpSpPr bwMode="auto">
          <a:xfrm>
            <a:off x="3752850" y="5487988"/>
            <a:ext cx="3502025" cy="1216025"/>
            <a:chOff x="2364" y="3457"/>
            <a:chExt cx="2206" cy="766"/>
          </a:xfrm>
        </p:grpSpPr>
        <p:sp>
          <p:nvSpPr>
            <p:cNvPr id="18463" name="Oval 31"/>
            <p:cNvSpPr>
              <a:spLocks noChangeArrowheads="1"/>
            </p:cNvSpPr>
            <p:nvPr/>
          </p:nvSpPr>
          <p:spPr bwMode="auto">
            <a:xfrm>
              <a:off x="2364" y="3457"/>
              <a:ext cx="2206" cy="766"/>
            </a:xfrm>
            <a:prstGeom prst="ellipse">
              <a:avLst/>
            </a:prstGeom>
            <a:solidFill>
              <a:srgbClr val="FFFEE9"/>
            </a:solidFill>
            <a:ln w="12700">
              <a:solidFill>
                <a:schemeClr val="tx1"/>
              </a:solidFill>
              <a:round/>
              <a:headEnd/>
              <a:tailEnd/>
            </a:ln>
            <a:effectLst/>
          </p:spPr>
          <p:txBody>
            <a:bodyPr wrap="none" anchor="ctr"/>
            <a:lstStyle/>
            <a:p>
              <a:endParaRPr lang="fr-FR"/>
            </a:p>
          </p:txBody>
        </p:sp>
        <p:sp>
          <p:nvSpPr>
            <p:cNvPr id="18464" name="Rectangle 32"/>
            <p:cNvSpPr>
              <a:spLocks noChangeArrowheads="1"/>
            </p:cNvSpPr>
            <p:nvPr/>
          </p:nvSpPr>
          <p:spPr bwMode="auto">
            <a:xfrm>
              <a:off x="2542" y="3564"/>
              <a:ext cx="1841" cy="48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000">
                  <a:solidFill>
                    <a:schemeClr val="hlink"/>
                  </a:solidFill>
                  <a:latin typeface="Comic Sans MS" pitchFamily="66" charset="0"/>
                </a:rPr>
                <a:t>Coût indirect :  perte        de production, ...</a:t>
              </a:r>
              <a:r>
                <a:rPr lang="fr-FR">
                  <a:solidFill>
                    <a:schemeClr val="hlink"/>
                  </a:solidFill>
                  <a:latin typeface="DomCasual BT" charset="0"/>
                </a:rPr>
                <a:t> </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2" name="Rectangle 32"/>
          <p:cNvSpPr>
            <a:spLocks noChangeArrowheads="1"/>
          </p:cNvSpPr>
          <p:nvPr/>
        </p:nvSpPr>
        <p:spPr bwMode="auto">
          <a:xfrm>
            <a:off x="1143000" y="304800"/>
            <a:ext cx="6781800" cy="914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20482" name="Rectangle 2"/>
          <p:cNvSpPr>
            <a:spLocks noGrp="1" noChangeArrowheads="1"/>
          </p:cNvSpPr>
          <p:nvPr>
            <p:ph type="title"/>
          </p:nvPr>
        </p:nvSpPr>
        <p:spPr>
          <a:xfrm>
            <a:off x="685800" y="228600"/>
            <a:ext cx="7772400" cy="1143000"/>
          </a:xfrm>
          <a:noFill/>
          <a:ln/>
        </p:spPr>
        <p:txBody>
          <a:bodyPr lIns="92075" tIns="46038" rIns="92075" bIns="46038"/>
          <a:lstStyle/>
          <a:p>
            <a:pPr eaLnBrk="0" hangingPunct="0"/>
            <a:r>
              <a:rPr lang="fr-FR" sz="3600">
                <a:solidFill>
                  <a:srgbClr val="0000CC"/>
                </a:solidFill>
                <a:effectLst>
                  <a:outerShdw blurRad="38100" dist="38100" dir="2700000" algn="tl">
                    <a:srgbClr val="000000"/>
                  </a:outerShdw>
                </a:effectLst>
                <a:latin typeface="Arial Black" pitchFamily="34" charset="0"/>
              </a:rPr>
              <a:t>ANALYSE DES RISQUES</a:t>
            </a:r>
          </a:p>
        </p:txBody>
      </p:sp>
      <p:grpSp>
        <p:nvGrpSpPr>
          <p:cNvPr id="2" name="Group 3"/>
          <p:cNvGrpSpPr>
            <a:grpSpLocks/>
          </p:cNvGrpSpPr>
          <p:nvPr/>
        </p:nvGrpSpPr>
        <p:grpSpPr bwMode="auto">
          <a:xfrm>
            <a:off x="1600200" y="5889625"/>
            <a:ext cx="6388100" cy="749300"/>
            <a:chOff x="1179" y="3700"/>
            <a:chExt cx="3784" cy="472"/>
          </a:xfrm>
        </p:grpSpPr>
        <p:sp>
          <p:nvSpPr>
            <p:cNvPr id="20484" name="Oval 4"/>
            <p:cNvSpPr>
              <a:spLocks noChangeArrowheads="1"/>
            </p:cNvSpPr>
            <p:nvPr/>
          </p:nvSpPr>
          <p:spPr bwMode="auto">
            <a:xfrm>
              <a:off x="1179" y="3700"/>
              <a:ext cx="3784" cy="472"/>
            </a:xfrm>
            <a:prstGeom prst="ellipse">
              <a:avLst/>
            </a:prstGeom>
            <a:solidFill>
              <a:srgbClr val="FFFEE9"/>
            </a:solidFill>
            <a:ln w="12700">
              <a:solidFill>
                <a:schemeClr val="tx2"/>
              </a:solidFill>
              <a:round/>
              <a:headEnd/>
              <a:tailEnd/>
            </a:ln>
            <a:effectLst/>
          </p:spPr>
          <p:txBody>
            <a:bodyPr wrap="none" anchor="ctr"/>
            <a:lstStyle/>
            <a:p>
              <a:endParaRPr lang="fr-FR"/>
            </a:p>
          </p:txBody>
        </p:sp>
        <p:sp>
          <p:nvSpPr>
            <p:cNvPr id="20485" name="Rectangle 5"/>
            <p:cNvSpPr>
              <a:spLocks noChangeArrowheads="1"/>
            </p:cNvSpPr>
            <p:nvPr/>
          </p:nvSpPr>
          <p:spPr bwMode="auto">
            <a:xfrm>
              <a:off x="1752" y="3792"/>
              <a:ext cx="2880" cy="250"/>
            </a:xfrm>
            <a:prstGeom prst="rect">
              <a:avLst/>
            </a:prstGeom>
            <a:solidFill>
              <a:srgbClr val="FFFEE9"/>
            </a:solidFill>
            <a:ln w="9525">
              <a:noFill/>
              <a:miter lim="800000"/>
              <a:headEnd/>
              <a:tailEnd/>
            </a:ln>
            <a:effectLst/>
          </p:spPr>
          <p:txBody>
            <a:bodyPr lIns="92075" tIns="46038" rIns="92075" bIns="46038">
              <a:spAutoFit/>
            </a:bodyPr>
            <a:lstStyle/>
            <a:p>
              <a:pPr eaLnBrk="0" hangingPunct="0">
                <a:spcBef>
                  <a:spcPct val="50000"/>
                </a:spcBef>
              </a:pPr>
              <a:r>
                <a:rPr lang="fr-FR" sz="2000">
                  <a:solidFill>
                    <a:schemeClr val="hlink"/>
                  </a:solidFill>
                  <a:latin typeface="Comic Sans MS" pitchFamily="66" charset="0"/>
                </a:rPr>
                <a:t>LE RISQUE DOIT ÊTRE MAÎTRISÉ</a:t>
              </a:r>
            </a:p>
          </p:txBody>
        </p:sp>
      </p:grpSp>
      <p:sp>
        <p:nvSpPr>
          <p:cNvPr id="20486" name="Rectangle 6"/>
          <p:cNvSpPr>
            <a:spLocks noChangeArrowheads="1"/>
          </p:cNvSpPr>
          <p:nvPr/>
        </p:nvSpPr>
        <p:spPr bwMode="auto">
          <a:xfrm>
            <a:off x="100013" y="2551113"/>
            <a:ext cx="2133600" cy="409575"/>
          </a:xfrm>
          <a:prstGeom prst="rect">
            <a:avLst/>
          </a:prstGeom>
          <a:noFill/>
          <a:ln w="12700">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DANGERS</a:t>
            </a:r>
          </a:p>
        </p:txBody>
      </p:sp>
      <p:grpSp>
        <p:nvGrpSpPr>
          <p:cNvPr id="3" name="Group 7"/>
          <p:cNvGrpSpPr>
            <a:grpSpLocks/>
          </p:cNvGrpSpPr>
          <p:nvPr/>
        </p:nvGrpSpPr>
        <p:grpSpPr bwMode="auto">
          <a:xfrm>
            <a:off x="1612900" y="4052888"/>
            <a:ext cx="5854700" cy="828675"/>
            <a:chOff x="1016" y="2553"/>
            <a:chExt cx="3283" cy="522"/>
          </a:xfrm>
        </p:grpSpPr>
        <p:sp>
          <p:nvSpPr>
            <p:cNvPr id="20488" name="Rectangle 8"/>
            <p:cNvSpPr>
              <a:spLocks noChangeArrowheads="1"/>
            </p:cNvSpPr>
            <p:nvPr/>
          </p:nvSpPr>
          <p:spPr bwMode="auto">
            <a:xfrm>
              <a:off x="1555" y="2623"/>
              <a:ext cx="2744" cy="450"/>
            </a:xfrm>
            <a:prstGeom prst="rect">
              <a:avLst/>
            </a:prstGeom>
            <a:noFill/>
            <a:ln w="12700">
              <a:solidFill>
                <a:srgbClr val="0000CC"/>
              </a:solidFill>
              <a:miter lim="800000"/>
              <a:headEnd/>
              <a:tailEnd/>
            </a:ln>
            <a:effectLst/>
          </p:spPr>
          <p:txBody>
            <a:bodyPr wrap="none" anchor="ctr"/>
            <a:lstStyle/>
            <a:p>
              <a:endParaRPr lang="fr-FR"/>
            </a:p>
          </p:txBody>
        </p:sp>
        <p:sp>
          <p:nvSpPr>
            <p:cNvPr id="20489" name="Rectangle 9"/>
            <p:cNvSpPr>
              <a:spLocks noChangeArrowheads="1"/>
            </p:cNvSpPr>
            <p:nvPr/>
          </p:nvSpPr>
          <p:spPr bwMode="auto">
            <a:xfrm>
              <a:off x="1559" y="2627"/>
              <a:ext cx="2736"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ACCIDENTS</a:t>
              </a:r>
              <a:r>
                <a:rPr lang="fr-FR" sz="2000">
                  <a:solidFill>
                    <a:schemeClr val="tx2"/>
                  </a:solidFill>
                  <a:latin typeface="Comic Sans MS" pitchFamily="66" charset="0"/>
                </a:rPr>
                <a:t> </a:t>
              </a:r>
              <a:r>
                <a:rPr lang="fr-FR" sz="2000">
                  <a:latin typeface="Comic Sans MS" pitchFamily="66" charset="0"/>
                </a:rPr>
                <a:t>DU</a:t>
              </a:r>
              <a:r>
                <a:rPr lang="fr-FR" sz="2000">
                  <a:solidFill>
                    <a:schemeClr val="tx2"/>
                  </a:solidFill>
                  <a:latin typeface="Comic Sans MS" pitchFamily="66" charset="0"/>
                </a:rPr>
                <a:t> </a:t>
              </a:r>
              <a:r>
                <a:rPr lang="fr-FR" sz="2000">
                  <a:latin typeface="Comic Sans MS" pitchFamily="66" charset="0"/>
                </a:rPr>
                <a:t>TRAVAIL</a:t>
              </a:r>
              <a:r>
                <a:rPr lang="fr-FR" sz="2000">
                  <a:solidFill>
                    <a:schemeClr val="tx2"/>
                  </a:solidFill>
                  <a:latin typeface="Comic Sans MS" pitchFamily="66" charset="0"/>
                </a:rPr>
                <a:t> </a:t>
              </a:r>
              <a:r>
                <a:rPr lang="fr-FR" sz="2000">
                  <a:latin typeface="Comic Sans MS" pitchFamily="66" charset="0"/>
                </a:rPr>
                <a:t>MALADIES</a:t>
              </a:r>
              <a:r>
                <a:rPr lang="fr-FR" sz="2000">
                  <a:solidFill>
                    <a:schemeClr val="tx2"/>
                  </a:solidFill>
                  <a:latin typeface="Comic Sans MS" pitchFamily="66" charset="0"/>
                </a:rPr>
                <a:t> </a:t>
              </a:r>
              <a:r>
                <a:rPr lang="fr-FR" sz="2000">
                  <a:latin typeface="Comic Sans MS" pitchFamily="66" charset="0"/>
                </a:rPr>
                <a:t>PROFESSIONNELLES</a:t>
              </a:r>
            </a:p>
          </p:txBody>
        </p:sp>
        <p:grpSp>
          <p:nvGrpSpPr>
            <p:cNvPr id="4" name="Group 10"/>
            <p:cNvGrpSpPr>
              <a:grpSpLocks/>
            </p:cNvGrpSpPr>
            <p:nvPr/>
          </p:nvGrpSpPr>
          <p:grpSpPr bwMode="auto">
            <a:xfrm>
              <a:off x="1016" y="2553"/>
              <a:ext cx="431" cy="287"/>
              <a:chOff x="1016" y="2553"/>
              <a:chExt cx="431" cy="287"/>
            </a:xfrm>
          </p:grpSpPr>
          <p:sp>
            <p:nvSpPr>
              <p:cNvPr id="20491" name="Line 11"/>
              <p:cNvSpPr>
                <a:spLocks noChangeShapeType="1"/>
              </p:cNvSpPr>
              <p:nvPr/>
            </p:nvSpPr>
            <p:spPr bwMode="auto">
              <a:xfrm>
                <a:off x="1031" y="2553"/>
                <a:ext cx="0" cy="287"/>
              </a:xfrm>
              <a:prstGeom prst="line">
                <a:avLst/>
              </a:prstGeom>
              <a:noFill/>
              <a:ln w="50800">
                <a:solidFill>
                  <a:srgbClr val="0000CC"/>
                </a:solidFill>
                <a:round/>
                <a:headEnd type="none" w="sm" len="sm"/>
                <a:tailEnd type="none" w="sm" len="sm"/>
              </a:ln>
              <a:effectLst/>
            </p:spPr>
            <p:txBody>
              <a:bodyPr/>
              <a:lstStyle/>
              <a:p>
                <a:endParaRPr lang="fr-FR"/>
              </a:p>
            </p:txBody>
          </p:sp>
          <p:sp>
            <p:nvSpPr>
              <p:cNvPr id="20492" name="Line 12"/>
              <p:cNvSpPr>
                <a:spLocks noChangeShapeType="1"/>
              </p:cNvSpPr>
              <p:nvPr/>
            </p:nvSpPr>
            <p:spPr bwMode="auto">
              <a:xfrm>
                <a:off x="1016" y="2840"/>
                <a:ext cx="431"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5" name="Group 13"/>
          <p:cNvGrpSpPr>
            <a:grpSpLocks/>
          </p:cNvGrpSpPr>
          <p:nvPr/>
        </p:nvGrpSpPr>
        <p:grpSpPr bwMode="auto">
          <a:xfrm>
            <a:off x="4402138" y="4891088"/>
            <a:ext cx="3581400" cy="538162"/>
            <a:chOff x="2773" y="3081"/>
            <a:chExt cx="2256" cy="339"/>
          </a:xfrm>
        </p:grpSpPr>
        <p:sp>
          <p:nvSpPr>
            <p:cNvPr id="20494" name="Rectangle 14"/>
            <p:cNvSpPr>
              <a:spLocks noChangeArrowheads="1"/>
            </p:cNvSpPr>
            <p:nvPr/>
          </p:nvSpPr>
          <p:spPr bwMode="auto">
            <a:xfrm>
              <a:off x="3885" y="3160"/>
              <a:ext cx="1144" cy="258"/>
            </a:xfrm>
            <a:prstGeom prst="rect">
              <a:avLst/>
            </a:prstGeom>
            <a:noFill/>
            <a:ln w="12700">
              <a:solidFill>
                <a:srgbClr val="0000CC"/>
              </a:solidFill>
              <a:miter lim="800000"/>
              <a:headEnd/>
              <a:tailEnd/>
            </a:ln>
            <a:effectLst/>
          </p:spPr>
          <p:txBody>
            <a:bodyPr wrap="none" anchor="ctr"/>
            <a:lstStyle/>
            <a:p>
              <a:endParaRPr lang="fr-FR"/>
            </a:p>
          </p:txBody>
        </p:sp>
        <p:sp>
          <p:nvSpPr>
            <p:cNvPr id="20495" name="Rectangle 15"/>
            <p:cNvSpPr>
              <a:spLocks noChangeArrowheads="1"/>
            </p:cNvSpPr>
            <p:nvPr/>
          </p:nvSpPr>
          <p:spPr bwMode="auto">
            <a:xfrm>
              <a:off x="3889" y="3164"/>
              <a:ext cx="1136" cy="256"/>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PRÉJUDICE</a:t>
              </a:r>
              <a:r>
                <a:rPr lang="fr-FR" sz="2000">
                  <a:solidFill>
                    <a:schemeClr val="tx2"/>
                  </a:solidFill>
                </a:rPr>
                <a:t> </a:t>
              </a:r>
            </a:p>
          </p:txBody>
        </p:sp>
        <p:grpSp>
          <p:nvGrpSpPr>
            <p:cNvPr id="6" name="Group 16"/>
            <p:cNvGrpSpPr>
              <a:grpSpLocks/>
            </p:cNvGrpSpPr>
            <p:nvPr/>
          </p:nvGrpSpPr>
          <p:grpSpPr bwMode="auto">
            <a:xfrm>
              <a:off x="2773" y="3081"/>
              <a:ext cx="1007" cy="191"/>
              <a:chOff x="2773" y="3081"/>
              <a:chExt cx="1007" cy="191"/>
            </a:xfrm>
          </p:grpSpPr>
          <p:sp>
            <p:nvSpPr>
              <p:cNvPr id="20497" name="Line 17"/>
              <p:cNvSpPr>
                <a:spLocks noChangeShapeType="1"/>
              </p:cNvSpPr>
              <p:nvPr/>
            </p:nvSpPr>
            <p:spPr bwMode="auto">
              <a:xfrm>
                <a:off x="2786" y="3081"/>
                <a:ext cx="0" cy="191"/>
              </a:xfrm>
              <a:prstGeom prst="line">
                <a:avLst/>
              </a:prstGeom>
              <a:noFill/>
              <a:ln w="50800">
                <a:solidFill>
                  <a:srgbClr val="0000CC"/>
                </a:solidFill>
                <a:round/>
                <a:headEnd type="none" w="sm" len="sm"/>
                <a:tailEnd type="none" w="sm" len="sm"/>
              </a:ln>
              <a:effectLst/>
            </p:spPr>
            <p:txBody>
              <a:bodyPr/>
              <a:lstStyle/>
              <a:p>
                <a:endParaRPr lang="fr-FR"/>
              </a:p>
            </p:txBody>
          </p:sp>
          <p:sp>
            <p:nvSpPr>
              <p:cNvPr id="20498" name="Line 18"/>
              <p:cNvSpPr>
                <a:spLocks noChangeShapeType="1"/>
              </p:cNvSpPr>
              <p:nvPr/>
            </p:nvSpPr>
            <p:spPr bwMode="auto">
              <a:xfrm>
                <a:off x="2773" y="3272"/>
                <a:ext cx="1007"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7" name="Group 19"/>
          <p:cNvGrpSpPr>
            <a:grpSpLocks/>
          </p:cNvGrpSpPr>
          <p:nvPr/>
        </p:nvGrpSpPr>
        <p:grpSpPr bwMode="auto">
          <a:xfrm>
            <a:off x="6832600" y="5438775"/>
            <a:ext cx="2308225" cy="533400"/>
            <a:chOff x="4304" y="3426"/>
            <a:chExt cx="1454" cy="336"/>
          </a:xfrm>
        </p:grpSpPr>
        <p:sp>
          <p:nvSpPr>
            <p:cNvPr id="20500" name="Rectangle 20"/>
            <p:cNvSpPr>
              <a:spLocks noChangeArrowheads="1"/>
            </p:cNvSpPr>
            <p:nvPr/>
          </p:nvSpPr>
          <p:spPr bwMode="auto">
            <a:xfrm>
              <a:off x="4942" y="3502"/>
              <a:ext cx="816" cy="258"/>
            </a:xfrm>
            <a:prstGeom prst="rect">
              <a:avLst/>
            </a:prstGeom>
            <a:noFill/>
            <a:ln w="12700">
              <a:solidFill>
                <a:srgbClr val="0000CC"/>
              </a:solidFill>
              <a:miter lim="800000"/>
              <a:headEnd/>
              <a:tailEnd/>
            </a:ln>
            <a:effectLst/>
          </p:spPr>
          <p:txBody>
            <a:bodyPr wrap="none" anchor="ctr"/>
            <a:lstStyle/>
            <a:p>
              <a:endParaRPr lang="fr-FR"/>
            </a:p>
          </p:txBody>
        </p:sp>
        <p:sp>
          <p:nvSpPr>
            <p:cNvPr id="20501" name="Rectangle 21"/>
            <p:cNvSpPr>
              <a:spLocks noChangeArrowheads="1"/>
            </p:cNvSpPr>
            <p:nvPr/>
          </p:nvSpPr>
          <p:spPr bwMode="auto">
            <a:xfrm>
              <a:off x="4946" y="3506"/>
              <a:ext cx="808" cy="256"/>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COÛT</a:t>
              </a:r>
            </a:p>
          </p:txBody>
        </p:sp>
        <p:grpSp>
          <p:nvGrpSpPr>
            <p:cNvPr id="8" name="Group 22"/>
            <p:cNvGrpSpPr>
              <a:grpSpLocks/>
            </p:cNvGrpSpPr>
            <p:nvPr/>
          </p:nvGrpSpPr>
          <p:grpSpPr bwMode="auto">
            <a:xfrm>
              <a:off x="4304" y="3426"/>
              <a:ext cx="533" cy="191"/>
              <a:chOff x="4304" y="3426"/>
              <a:chExt cx="533" cy="191"/>
            </a:xfrm>
          </p:grpSpPr>
          <p:sp>
            <p:nvSpPr>
              <p:cNvPr id="20503" name="Line 23"/>
              <p:cNvSpPr>
                <a:spLocks noChangeShapeType="1"/>
              </p:cNvSpPr>
              <p:nvPr/>
            </p:nvSpPr>
            <p:spPr bwMode="auto">
              <a:xfrm>
                <a:off x="4304" y="3426"/>
                <a:ext cx="0" cy="191"/>
              </a:xfrm>
              <a:prstGeom prst="line">
                <a:avLst/>
              </a:prstGeom>
              <a:noFill/>
              <a:ln w="50800">
                <a:solidFill>
                  <a:srgbClr val="0000CC"/>
                </a:solidFill>
                <a:round/>
                <a:headEnd type="none" w="sm" len="sm"/>
                <a:tailEnd type="none" w="sm" len="sm"/>
              </a:ln>
              <a:effectLst/>
            </p:spPr>
            <p:txBody>
              <a:bodyPr/>
              <a:lstStyle/>
              <a:p>
                <a:endParaRPr lang="fr-FR"/>
              </a:p>
            </p:txBody>
          </p:sp>
          <p:sp>
            <p:nvSpPr>
              <p:cNvPr id="20504" name="Line 24"/>
              <p:cNvSpPr>
                <a:spLocks noChangeShapeType="1"/>
              </p:cNvSpPr>
              <p:nvPr/>
            </p:nvSpPr>
            <p:spPr bwMode="auto">
              <a:xfrm>
                <a:off x="4310" y="3608"/>
                <a:ext cx="527" cy="0"/>
              </a:xfrm>
              <a:prstGeom prst="line">
                <a:avLst/>
              </a:prstGeom>
              <a:noFill/>
              <a:ln w="50800">
                <a:solidFill>
                  <a:srgbClr val="0000CC"/>
                </a:solidFill>
                <a:round/>
                <a:headEnd type="none" w="sm" len="sm"/>
                <a:tailEnd type="stealth" w="med" len="med"/>
              </a:ln>
              <a:effectLst/>
            </p:spPr>
            <p:txBody>
              <a:bodyPr/>
              <a:lstStyle/>
              <a:p>
                <a:endParaRPr lang="fr-FR"/>
              </a:p>
            </p:txBody>
          </p:sp>
        </p:grpSp>
      </p:grpSp>
      <p:grpSp>
        <p:nvGrpSpPr>
          <p:cNvPr id="9" name="Group 25"/>
          <p:cNvGrpSpPr>
            <a:grpSpLocks/>
          </p:cNvGrpSpPr>
          <p:nvPr/>
        </p:nvGrpSpPr>
        <p:grpSpPr bwMode="auto">
          <a:xfrm>
            <a:off x="546100" y="3182938"/>
            <a:ext cx="3048000" cy="849312"/>
            <a:chOff x="344" y="2005"/>
            <a:chExt cx="1920" cy="535"/>
          </a:xfrm>
        </p:grpSpPr>
        <p:sp>
          <p:nvSpPr>
            <p:cNvPr id="20506" name="Line 26"/>
            <p:cNvSpPr>
              <a:spLocks noChangeShapeType="1"/>
            </p:cNvSpPr>
            <p:nvPr/>
          </p:nvSpPr>
          <p:spPr bwMode="auto">
            <a:xfrm>
              <a:off x="344" y="2304"/>
              <a:ext cx="383" cy="0"/>
            </a:xfrm>
            <a:prstGeom prst="line">
              <a:avLst/>
            </a:prstGeom>
            <a:noFill/>
            <a:ln w="50800">
              <a:solidFill>
                <a:srgbClr val="0000CC"/>
              </a:solidFill>
              <a:round/>
              <a:headEnd type="none" w="sm" len="sm"/>
              <a:tailEnd type="stealth" w="med" len="med"/>
            </a:ln>
            <a:effectLst/>
          </p:spPr>
          <p:txBody>
            <a:bodyPr/>
            <a:lstStyle/>
            <a:p>
              <a:endParaRPr lang="fr-FR"/>
            </a:p>
          </p:txBody>
        </p:sp>
        <p:sp>
          <p:nvSpPr>
            <p:cNvPr id="20507" name="Rectangle 27"/>
            <p:cNvSpPr>
              <a:spLocks noChangeArrowheads="1"/>
            </p:cNvSpPr>
            <p:nvPr/>
          </p:nvSpPr>
          <p:spPr bwMode="auto">
            <a:xfrm>
              <a:off x="824" y="2088"/>
              <a:ext cx="1440" cy="450"/>
            </a:xfrm>
            <a:prstGeom prst="rect">
              <a:avLst/>
            </a:prstGeom>
            <a:noFill/>
            <a:ln w="12700">
              <a:solidFill>
                <a:srgbClr val="0000CC"/>
              </a:solidFill>
              <a:miter lim="800000"/>
              <a:headEnd/>
              <a:tailEnd/>
            </a:ln>
            <a:effectLst/>
          </p:spPr>
          <p:txBody>
            <a:bodyPr wrap="none" anchor="ctr"/>
            <a:lstStyle/>
            <a:p>
              <a:endParaRPr lang="fr-FR"/>
            </a:p>
          </p:txBody>
        </p:sp>
        <p:sp>
          <p:nvSpPr>
            <p:cNvPr id="20508" name="Rectangle 28"/>
            <p:cNvSpPr>
              <a:spLocks noChangeArrowheads="1"/>
            </p:cNvSpPr>
            <p:nvPr/>
          </p:nvSpPr>
          <p:spPr bwMode="auto">
            <a:xfrm>
              <a:off x="828" y="2092"/>
              <a:ext cx="1432" cy="448"/>
            </a:xfrm>
            <a:prstGeom prst="rect">
              <a:avLst/>
            </a:prstGeom>
            <a:noFill/>
            <a:ln w="9525">
              <a:solidFill>
                <a:srgbClr val="0000CC"/>
              </a:solid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SITUATIONS</a:t>
              </a:r>
              <a:r>
                <a:rPr lang="fr-FR" sz="2000">
                  <a:solidFill>
                    <a:schemeClr val="tx2"/>
                  </a:solidFill>
                  <a:latin typeface="Comic Sans MS" pitchFamily="66" charset="0"/>
                </a:rPr>
                <a:t> </a:t>
              </a:r>
              <a:r>
                <a:rPr lang="fr-FR" sz="2000">
                  <a:latin typeface="Comic Sans MS" pitchFamily="66" charset="0"/>
                </a:rPr>
                <a:t>DANGEREUSES</a:t>
              </a:r>
            </a:p>
          </p:txBody>
        </p:sp>
        <p:sp>
          <p:nvSpPr>
            <p:cNvPr id="20509" name="Line 29"/>
            <p:cNvSpPr>
              <a:spLocks noChangeShapeType="1"/>
            </p:cNvSpPr>
            <p:nvPr/>
          </p:nvSpPr>
          <p:spPr bwMode="auto">
            <a:xfrm flipV="1">
              <a:off x="360" y="2005"/>
              <a:ext cx="0" cy="299"/>
            </a:xfrm>
            <a:prstGeom prst="line">
              <a:avLst/>
            </a:prstGeom>
            <a:noFill/>
            <a:ln w="50800">
              <a:solidFill>
                <a:srgbClr val="0000CC"/>
              </a:solidFill>
              <a:round/>
              <a:headEnd type="none" w="sm" len="sm"/>
              <a:tailEnd type="none" w="sm" len="sm"/>
            </a:ln>
            <a:effectLst/>
          </p:spPr>
          <p:txBody>
            <a:bodyPr/>
            <a:lstStyle/>
            <a:p>
              <a:endParaRPr lang="fr-FR"/>
            </a:p>
          </p:txBody>
        </p:sp>
      </p:grpSp>
      <p:sp>
        <p:nvSpPr>
          <p:cNvPr id="20510" name="Text Box 30"/>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94A12BC5-ABAE-4A8A-A09A-211D524BCE90}" type="slidenum">
              <a:rPr lang="fr-FR" sz="1200" b="0">
                <a:solidFill>
                  <a:schemeClr val="tx1"/>
                </a:solidFill>
              </a:rPr>
              <a:pPr>
                <a:spcBef>
                  <a:spcPct val="50000"/>
                </a:spcBef>
              </a:pPr>
              <a:t>14</a:t>
            </a:fld>
            <a:endParaRPr lang="fr-FR" sz="1200" b="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914400" y="152400"/>
            <a:ext cx="7467600" cy="1295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22530" name="Rectangle 2"/>
          <p:cNvSpPr>
            <a:spLocks noGrp="1" noChangeArrowheads="1"/>
          </p:cNvSpPr>
          <p:nvPr>
            <p:ph type="title"/>
          </p:nvPr>
        </p:nvSpPr>
        <p:spPr>
          <a:xfrm>
            <a:off x="762000" y="228600"/>
            <a:ext cx="7772400" cy="1143000"/>
          </a:xfrm>
          <a:noFill/>
          <a:ln/>
        </p:spPr>
        <p:txBody>
          <a:bodyPr lIns="92075" tIns="46038" rIns="92075" bIns="46038"/>
          <a:lstStyle/>
          <a:p>
            <a:pPr eaLnBrk="0" hangingPunct="0"/>
            <a:r>
              <a:rPr lang="fr-FR" sz="3600">
                <a:solidFill>
                  <a:srgbClr val="0000CC"/>
                </a:solidFill>
                <a:effectLst>
                  <a:outerShdw blurRad="38100" dist="38100" dir="2700000" algn="tl">
                    <a:srgbClr val="000000"/>
                  </a:outerShdw>
                </a:effectLst>
                <a:latin typeface="Arial Black" pitchFamily="34" charset="0"/>
              </a:rPr>
              <a:t>MAÎTRISE DES </a:t>
            </a:r>
            <a:br>
              <a:rPr lang="fr-FR" sz="3600">
                <a:solidFill>
                  <a:srgbClr val="0000CC"/>
                </a:solidFill>
                <a:effectLst>
                  <a:outerShdw blurRad="38100" dist="38100" dir="2700000" algn="tl">
                    <a:srgbClr val="000000"/>
                  </a:outerShdw>
                </a:effectLst>
                <a:latin typeface="Arial Black" pitchFamily="34" charset="0"/>
              </a:rPr>
            </a:br>
            <a:r>
              <a:rPr lang="fr-FR" sz="3600">
                <a:solidFill>
                  <a:srgbClr val="0000CC"/>
                </a:solidFill>
                <a:effectLst>
                  <a:outerShdw blurRad="38100" dist="38100" dir="2700000" algn="tl">
                    <a:srgbClr val="000000"/>
                  </a:outerShdw>
                </a:effectLst>
                <a:latin typeface="Arial Black" pitchFamily="34" charset="0"/>
              </a:rPr>
              <a:t>RISQUES PROFESSIONNELS</a:t>
            </a:r>
          </a:p>
        </p:txBody>
      </p:sp>
      <p:sp>
        <p:nvSpPr>
          <p:cNvPr id="22531" name="Rectangle 3"/>
          <p:cNvSpPr>
            <a:spLocks noChangeArrowheads="1"/>
          </p:cNvSpPr>
          <p:nvPr/>
        </p:nvSpPr>
        <p:spPr bwMode="auto">
          <a:xfrm>
            <a:off x="1066800" y="2514600"/>
            <a:ext cx="7239000" cy="338772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600">
                <a:latin typeface="Comic Sans MS" pitchFamily="66" charset="0"/>
              </a:rPr>
              <a:t>POUR ANALYSER LES RISQUES, IL EST NÉCESSAIRE DE COMPRENDRE </a:t>
            </a:r>
            <a:r>
              <a:rPr lang="fr-FR" sz="3600" i="1">
                <a:solidFill>
                  <a:srgbClr val="000066"/>
                </a:solidFill>
                <a:latin typeface="Comic Sans MS" pitchFamily="66" charset="0"/>
              </a:rPr>
              <a:t>LE PROCESSUS D’APPARITION DES DOMMAGES</a:t>
            </a:r>
          </a:p>
        </p:txBody>
      </p:sp>
      <p:sp>
        <p:nvSpPr>
          <p:cNvPr id="22532" name="Text Box 4"/>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BBD392DD-D29E-4DB0-9AEE-15DA2EDF6A0B}" type="slidenum">
              <a:rPr lang="fr-FR" sz="1200" b="0">
                <a:solidFill>
                  <a:schemeClr val="tx1"/>
                </a:solidFill>
              </a:rPr>
              <a:pPr>
                <a:spcBef>
                  <a:spcPct val="50000"/>
                </a:spcBef>
              </a:pPr>
              <a:t>15</a:t>
            </a:fld>
            <a:endParaRPr lang="fr-FR" sz="1200" b="0">
              <a:solidFill>
                <a:schemeClr val="tx1"/>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300" fill="hold"/>
                                        <p:tgtEl>
                                          <p:spTgt spid="22531"/>
                                        </p:tgtEl>
                                        <p:attrNameLst>
                                          <p:attrName>ppt_x</p:attrName>
                                        </p:attrNameLst>
                                      </p:cBhvr>
                                      <p:tavLst>
                                        <p:tav tm="0">
                                          <p:val>
                                            <p:strVal val="1+#ppt_w/2"/>
                                          </p:val>
                                        </p:tav>
                                        <p:tav tm="100000">
                                          <p:val>
                                            <p:strVal val="#ppt_x"/>
                                          </p:val>
                                        </p:tav>
                                      </p:tavLst>
                                    </p:anim>
                                    <p:anim calcmode="lin" valueType="num">
                                      <p:cBhvr additive="base">
                                        <p:cTn id="8" dur="3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914400" y="152400"/>
            <a:ext cx="7467600" cy="1295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58371" name="Rectangle 3"/>
          <p:cNvSpPr>
            <a:spLocks noGrp="1" noChangeArrowheads="1"/>
          </p:cNvSpPr>
          <p:nvPr>
            <p:ph type="title"/>
          </p:nvPr>
        </p:nvSpPr>
        <p:spPr>
          <a:xfrm>
            <a:off x="381000" y="228600"/>
            <a:ext cx="8534400" cy="1143000"/>
          </a:xfrm>
          <a:noFill/>
          <a:ln/>
        </p:spPr>
        <p:txBody>
          <a:bodyPr lIns="92075" tIns="46038" rIns="92075" bIns="46038"/>
          <a:lstStyle/>
          <a:p>
            <a:pPr eaLnBrk="0" hangingPunct="0"/>
            <a:r>
              <a:rPr lang="fr-FR" sz="3600">
                <a:solidFill>
                  <a:srgbClr val="0000CC"/>
                </a:solidFill>
                <a:effectLst>
                  <a:outerShdw blurRad="38100" dist="38100" dir="2700000" algn="tl">
                    <a:srgbClr val="000000"/>
                  </a:outerShdw>
                </a:effectLst>
                <a:latin typeface="Arial Black" pitchFamily="34" charset="0"/>
              </a:rPr>
              <a:t>PROCESSUS D’APPARITION  D’UN DOMMAGE</a:t>
            </a:r>
          </a:p>
        </p:txBody>
      </p:sp>
      <p:grpSp>
        <p:nvGrpSpPr>
          <p:cNvPr id="2" name="Group 4"/>
          <p:cNvGrpSpPr>
            <a:grpSpLocks/>
          </p:cNvGrpSpPr>
          <p:nvPr/>
        </p:nvGrpSpPr>
        <p:grpSpPr bwMode="auto">
          <a:xfrm>
            <a:off x="2132013" y="5103813"/>
            <a:ext cx="2670175" cy="993775"/>
            <a:chOff x="1343" y="3215"/>
            <a:chExt cx="1682" cy="626"/>
          </a:xfrm>
        </p:grpSpPr>
        <p:sp>
          <p:nvSpPr>
            <p:cNvPr id="58373" name="Oval 5"/>
            <p:cNvSpPr>
              <a:spLocks noChangeArrowheads="1"/>
            </p:cNvSpPr>
            <p:nvPr/>
          </p:nvSpPr>
          <p:spPr bwMode="auto">
            <a:xfrm>
              <a:off x="1343" y="3215"/>
              <a:ext cx="1682" cy="626"/>
            </a:xfrm>
            <a:prstGeom prst="ellipse">
              <a:avLst/>
            </a:prstGeom>
            <a:noFill/>
            <a:ln w="25400">
              <a:solidFill>
                <a:srgbClr val="0000CC"/>
              </a:solidFill>
              <a:round/>
              <a:headEnd/>
              <a:tailEnd/>
            </a:ln>
            <a:effectLst/>
          </p:spPr>
          <p:txBody>
            <a:bodyPr wrap="none" anchor="ctr"/>
            <a:lstStyle/>
            <a:p>
              <a:endParaRPr lang="fr-FR"/>
            </a:p>
          </p:txBody>
        </p:sp>
        <p:sp>
          <p:nvSpPr>
            <p:cNvPr id="58374" name="Rectangle 6"/>
            <p:cNvSpPr>
              <a:spLocks noChangeArrowheads="1"/>
            </p:cNvSpPr>
            <p:nvPr/>
          </p:nvSpPr>
          <p:spPr bwMode="auto">
            <a:xfrm>
              <a:off x="1504" y="3383"/>
              <a:ext cx="1392" cy="28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a:latin typeface="Comic Sans MS" pitchFamily="66" charset="0"/>
                </a:rPr>
                <a:t>danger n°1</a:t>
              </a:r>
            </a:p>
          </p:txBody>
        </p:sp>
      </p:grpSp>
      <p:sp>
        <p:nvSpPr>
          <p:cNvPr id="58375" name="Oval 7"/>
          <p:cNvSpPr>
            <a:spLocks noChangeArrowheads="1"/>
          </p:cNvSpPr>
          <p:nvPr/>
        </p:nvSpPr>
        <p:spPr bwMode="auto">
          <a:xfrm>
            <a:off x="1662113" y="2906713"/>
            <a:ext cx="2670175" cy="993775"/>
          </a:xfrm>
          <a:prstGeom prst="ellipse">
            <a:avLst/>
          </a:prstGeom>
          <a:noFill/>
          <a:ln w="25400">
            <a:noFill/>
            <a:round/>
            <a:headEnd/>
            <a:tailEnd/>
          </a:ln>
          <a:effectLst/>
        </p:spPr>
        <p:txBody>
          <a:bodyPr wrap="none" anchor="ctr"/>
          <a:lstStyle/>
          <a:p>
            <a:endParaRPr lang="fr-FR"/>
          </a:p>
        </p:txBody>
      </p:sp>
      <p:grpSp>
        <p:nvGrpSpPr>
          <p:cNvPr id="3" name="Group 8"/>
          <p:cNvGrpSpPr>
            <a:grpSpLocks/>
          </p:cNvGrpSpPr>
          <p:nvPr/>
        </p:nvGrpSpPr>
        <p:grpSpPr bwMode="auto">
          <a:xfrm>
            <a:off x="1371600" y="4038600"/>
            <a:ext cx="2670175" cy="993775"/>
            <a:chOff x="864" y="2544"/>
            <a:chExt cx="1682" cy="626"/>
          </a:xfrm>
        </p:grpSpPr>
        <p:sp>
          <p:nvSpPr>
            <p:cNvPr id="58377" name="Oval 9"/>
            <p:cNvSpPr>
              <a:spLocks noChangeArrowheads="1"/>
            </p:cNvSpPr>
            <p:nvPr/>
          </p:nvSpPr>
          <p:spPr bwMode="auto">
            <a:xfrm>
              <a:off x="864" y="2544"/>
              <a:ext cx="1682" cy="626"/>
            </a:xfrm>
            <a:prstGeom prst="ellipse">
              <a:avLst/>
            </a:prstGeom>
            <a:noFill/>
            <a:ln w="25400">
              <a:solidFill>
                <a:srgbClr val="0000CC"/>
              </a:solidFill>
              <a:round/>
              <a:headEnd/>
              <a:tailEnd/>
            </a:ln>
            <a:effectLst/>
          </p:spPr>
          <p:txBody>
            <a:bodyPr wrap="none" anchor="ctr"/>
            <a:lstStyle/>
            <a:p>
              <a:endParaRPr lang="fr-FR"/>
            </a:p>
          </p:txBody>
        </p:sp>
        <p:sp>
          <p:nvSpPr>
            <p:cNvPr id="58378" name="Rectangle 10"/>
            <p:cNvSpPr>
              <a:spLocks noChangeArrowheads="1"/>
            </p:cNvSpPr>
            <p:nvPr/>
          </p:nvSpPr>
          <p:spPr bwMode="auto">
            <a:xfrm>
              <a:off x="1008" y="2688"/>
              <a:ext cx="1432" cy="28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a:latin typeface="Comic Sans MS" pitchFamily="66" charset="0"/>
                </a:rPr>
                <a:t>danger n°x</a:t>
              </a:r>
            </a:p>
          </p:txBody>
        </p:sp>
      </p:grpSp>
      <p:grpSp>
        <p:nvGrpSpPr>
          <p:cNvPr id="4" name="Group 11"/>
          <p:cNvGrpSpPr>
            <a:grpSpLocks/>
          </p:cNvGrpSpPr>
          <p:nvPr/>
        </p:nvGrpSpPr>
        <p:grpSpPr bwMode="auto">
          <a:xfrm>
            <a:off x="6330981" y="3998913"/>
            <a:ext cx="2670175" cy="993775"/>
            <a:chOff x="3359" y="2519"/>
            <a:chExt cx="1682" cy="626"/>
          </a:xfrm>
        </p:grpSpPr>
        <p:sp>
          <p:nvSpPr>
            <p:cNvPr id="58380" name="Oval 12"/>
            <p:cNvSpPr>
              <a:spLocks noChangeArrowheads="1"/>
            </p:cNvSpPr>
            <p:nvPr/>
          </p:nvSpPr>
          <p:spPr bwMode="auto">
            <a:xfrm>
              <a:off x="3359" y="2519"/>
              <a:ext cx="1682" cy="626"/>
            </a:xfrm>
            <a:prstGeom prst="ellipse">
              <a:avLst/>
            </a:prstGeom>
            <a:noFill/>
            <a:ln w="25400">
              <a:solidFill>
                <a:srgbClr val="0000CC"/>
              </a:solidFill>
              <a:round/>
              <a:headEnd/>
              <a:tailEnd/>
            </a:ln>
            <a:effectLst/>
          </p:spPr>
          <p:txBody>
            <a:bodyPr wrap="none" anchor="ctr"/>
            <a:lstStyle/>
            <a:p>
              <a:endParaRPr lang="fr-FR"/>
            </a:p>
          </p:txBody>
        </p:sp>
        <p:sp>
          <p:nvSpPr>
            <p:cNvPr id="58381" name="Rectangle 13"/>
            <p:cNvSpPr>
              <a:spLocks noChangeArrowheads="1"/>
            </p:cNvSpPr>
            <p:nvPr/>
          </p:nvSpPr>
          <p:spPr bwMode="auto">
            <a:xfrm>
              <a:off x="3704" y="2664"/>
              <a:ext cx="1056" cy="32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dirty="0">
                  <a:latin typeface="Comic Sans MS" pitchFamily="66" charset="0"/>
                </a:rPr>
                <a:t>Personne</a:t>
              </a:r>
            </a:p>
          </p:txBody>
        </p:sp>
      </p:grpSp>
      <p:grpSp>
        <p:nvGrpSpPr>
          <p:cNvPr id="5" name="Group 14"/>
          <p:cNvGrpSpPr>
            <a:grpSpLocks/>
          </p:cNvGrpSpPr>
          <p:nvPr/>
        </p:nvGrpSpPr>
        <p:grpSpPr bwMode="auto">
          <a:xfrm>
            <a:off x="225425" y="2206625"/>
            <a:ext cx="8693150" cy="4121150"/>
            <a:chOff x="142" y="1390"/>
            <a:chExt cx="5476" cy="2596"/>
          </a:xfrm>
        </p:grpSpPr>
        <p:sp>
          <p:nvSpPr>
            <p:cNvPr id="58383" name="Oval 15"/>
            <p:cNvSpPr>
              <a:spLocks noChangeArrowheads="1"/>
            </p:cNvSpPr>
            <p:nvPr/>
          </p:nvSpPr>
          <p:spPr bwMode="auto">
            <a:xfrm>
              <a:off x="142" y="1390"/>
              <a:ext cx="5476" cy="2596"/>
            </a:xfrm>
            <a:prstGeom prst="ellipse">
              <a:avLst/>
            </a:prstGeom>
            <a:noFill/>
            <a:ln w="50800">
              <a:solidFill>
                <a:srgbClr val="0000CC"/>
              </a:solidFill>
              <a:round/>
              <a:headEnd/>
              <a:tailEnd/>
            </a:ln>
            <a:effectLst/>
          </p:spPr>
          <p:txBody>
            <a:bodyPr wrap="none" anchor="ctr"/>
            <a:lstStyle/>
            <a:p>
              <a:endParaRPr lang="fr-FR"/>
            </a:p>
          </p:txBody>
        </p:sp>
        <p:sp>
          <p:nvSpPr>
            <p:cNvPr id="58384" name="Rectangle 16"/>
            <p:cNvSpPr>
              <a:spLocks noChangeArrowheads="1"/>
            </p:cNvSpPr>
            <p:nvPr/>
          </p:nvSpPr>
          <p:spPr bwMode="auto">
            <a:xfrm>
              <a:off x="1768" y="1440"/>
              <a:ext cx="2256" cy="32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a:latin typeface="Comic Sans MS" pitchFamily="66" charset="0"/>
                </a:rPr>
                <a:t>Situation de travail</a:t>
              </a:r>
            </a:p>
          </p:txBody>
        </p:sp>
      </p:grpSp>
      <p:sp>
        <p:nvSpPr>
          <p:cNvPr id="58385" name="Text Box 17"/>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5AD0D3BE-74DD-4069-B334-BD72A4320DE2}" type="slidenum">
              <a:rPr lang="fr-FR" sz="1200" b="0">
                <a:solidFill>
                  <a:schemeClr val="tx1"/>
                </a:solidFill>
              </a:rPr>
              <a:pPr>
                <a:spcBef>
                  <a:spcPct val="50000"/>
                </a:spcBef>
              </a:pPr>
              <a:t>16</a:t>
            </a:fld>
            <a:endParaRPr lang="fr-FR" sz="1200" b="0">
              <a:solidFill>
                <a:schemeClr val="tx1"/>
              </a:solidFill>
            </a:endParaRPr>
          </a:p>
        </p:txBody>
      </p:sp>
      <p:grpSp>
        <p:nvGrpSpPr>
          <p:cNvPr id="6" name="Group 18"/>
          <p:cNvGrpSpPr>
            <a:grpSpLocks/>
          </p:cNvGrpSpPr>
          <p:nvPr/>
        </p:nvGrpSpPr>
        <p:grpSpPr bwMode="auto">
          <a:xfrm>
            <a:off x="1676400" y="2819400"/>
            <a:ext cx="2670175" cy="993775"/>
            <a:chOff x="1056" y="1776"/>
            <a:chExt cx="1682" cy="626"/>
          </a:xfrm>
        </p:grpSpPr>
        <p:sp>
          <p:nvSpPr>
            <p:cNvPr id="58387" name="Rectangle 19"/>
            <p:cNvSpPr>
              <a:spLocks noChangeArrowheads="1"/>
            </p:cNvSpPr>
            <p:nvPr/>
          </p:nvSpPr>
          <p:spPr bwMode="auto">
            <a:xfrm>
              <a:off x="1192" y="1880"/>
              <a:ext cx="1400" cy="28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a:latin typeface="Comic Sans MS" pitchFamily="66" charset="0"/>
                </a:rPr>
                <a:t>danger n°2</a:t>
              </a:r>
            </a:p>
          </p:txBody>
        </p:sp>
        <p:sp>
          <p:nvSpPr>
            <p:cNvPr id="58388" name="Oval 20"/>
            <p:cNvSpPr>
              <a:spLocks noChangeArrowheads="1"/>
            </p:cNvSpPr>
            <p:nvPr/>
          </p:nvSpPr>
          <p:spPr bwMode="auto">
            <a:xfrm>
              <a:off x="1056" y="1776"/>
              <a:ext cx="1682" cy="626"/>
            </a:xfrm>
            <a:prstGeom prst="ellipse">
              <a:avLst/>
            </a:prstGeom>
            <a:noFill/>
            <a:ln w="25400">
              <a:solidFill>
                <a:srgbClr val="0000CC"/>
              </a:solidFill>
              <a:round/>
              <a:headEnd/>
              <a:tailEnd/>
            </a:ln>
            <a:effectLst/>
          </p:spPr>
          <p:txBody>
            <a:bodyPr wrap="none" anchor="ctr"/>
            <a:lstStyle/>
            <a:p>
              <a:endParaRPr lang="fr-FR"/>
            </a:p>
          </p:txBody>
        </p:sp>
      </p:grpSp>
      <p:grpSp>
        <p:nvGrpSpPr>
          <p:cNvPr id="7" name="Group 21"/>
          <p:cNvGrpSpPr>
            <a:grpSpLocks/>
          </p:cNvGrpSpPr>
          <p:nvPr/>
        </p:nvGrpSpPr>
        <p:grpSpPr bwMode="auto">
          <a:xfrm>
            <a:off x="4876800" y="4038600"/>
            <a:ext cx="2670175" cy="993775"/>
            <a:chOff x="3359" y="2519"/>
            <a:chExt cx="1682" cy="626"/>
          </a:xfrm>
        </p:grpSpPr>
        <p:sp>
          <p:nvSpPr>
            <p:cNvPr id="58390" name="Oval 22"/>
            <p:cNvSpPr>
              <a:spLocks noChangeArrowheads="1"/>
            </p:cNvSpPr>
            <p:nvPr/>
          </p:nvSpPr>
          <p:spPr bwMode="auto">
            <a:xfrm>
              <a:off x="3359" y="2519"/>
              <a:ext cx="1682" cy="626"/>
            </a:xfrm>
            <a:prstGeom prst="ellipse">
              <a:avLst/>
            </a:prstGeom>
            <a:noFill/>
            <a:ln w="25400">
              <a:solidFill>
                <a:srgbClr val="0000CC"/>
              </a:solidFill>
              <a:round/>
              <a:headEnd/>
              <a:tailEnd/>
            </a:ln>
            <a:effectLst/>
          </p:spPr>
          <p:txBody>
            <a:bodyPr wrap="none" anchor="ctr"/>
            <a:lstStyle/>
            <a:p>
              <a:endParaRPr lang="fr-FR"/>
            </a:p>
          </p:txBody>
        </p:sp>
        <p:sp>
          <p:nvSpPr>
            <p:cNvPr id="58391" name="Rectangle 23"/>
            <p:cNvSpPr>
              <a:spLocks noChangeArrowheads="1"/>
            </p:cNvSpPr>
            <p:nvPr/>
          </p:nvSpPr>
          <p:spPr bwMode="auto">
            <a:xfrm>
              <a:off x="3704" y="2664"/>
              <a:ext cx="1056" cy="32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a:latin typeface="Comic Sans MS" pitchFamily="66" charset="0"/>
                </a:rPr>
                <a:t>Personne</a:t>
              </a:r>
            </a:p>
          </p:txBody>
        </p:sp>
      </p:grpSp>
      <p:grpSp>
        <p:nvGrpSpPr>
          <p:cNvPr id="8" name="Group 24"/>
          <p:cNvGrpSpPr>
            <a:grpSpLocks/>
          </p:cNvGrpSpPr>
          <p:nvPr/>
        </p:nvGrpSpPr>
        <p:grpSpPr bwMode="auto">
          <a:xfrm>
            <a:off x="3786182" y="3857628"/>
            <a:ext cx="2670175" cy="993775"/>
            <a:chOff x="3359" y="2519"/>
            <a:chExt cx="1682" cy="626"/>
          </a:xfrm>
        </p:grpSpPr>
        <p:sp>
          <p:nvSpPr>
            <p:cNvPr id="58393" name="Oval 25"/>
            <p:cNvSpPr>
              <a:spLocks noChangeArrowheads="1"/>
            </p:cNvSpPr>
            <p:nvPr/>
          </p:nvSpPr>
          <p:spPr bwMode="auto">
            <a:xfrm>
              <a:off x="3359" y="2519"/>
              <a:ext cx="1682" cy="626"/>
            </a:xfrm>
            <a:prstGeom prst="ellipse">
              <a:avLst/>
            </a:prstGeom>
            <a:noFill/>
            <a:ln w="25400">
              <a:solidFill>
                <a:srgbClr val="0000CC"/>
              </a:solidFill>
              <a:round/>
              <a:headEnd/>
              <a:tailEnd/>
            </a:ln>
            <a:effectLst/>
          </p:spPr>
          <p:txBody>
            <a:bodyPr wrap="none" anchor="ctr"/>
            <a:lstStyle/>
            <a:p>
              <a:endParaRPr lang="fr-FR"/>
            </a:p>
          </p:txBody>
        </p:sp>
        <p:sp>
          <p:nvSpPr>
            <p:cNvPr id="58394" name="Rectangle 26"/>
            <p:cNvSpPr>
              <a:spLocks noChangeArrowheads="1"/>
            </p:cNvSpPr>
            <p:nvPr/>
          </p:nvSpPr>
          <p:spPr bwMode="auto">
            <a:xfrm>
              <a:off x="3704" y="2664"/>
              <a:ext cx="1056" cy="32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a:latin typeface="Comic Sans MS" pitchFamily="66" charset="0"/>
                </a:rPr>
                <a:t>Personne</a:t>
              </a:r>
            </a:p>
          </p:txBody>
        </p:sp>
      </p:grpSp>
      <p:grpSp>
        <p:nvGrpSpPr>
          <p:cNvPr id="9" name="Group 27"/>
          <p:cNvGrpSpPr>
            <a:grpSpLocks/>
          </p:cNvGrpSpPr>
          <p:nvPr/>
        </p:nvGrpSpPr>
        <p:grpSpPr bwMode="auto">
          <a:xfrm>
            <a:off x="4830783" y="4792679"/>
            <a:ext cx="2670175" cy="993775"/>
            <a:chOff x="3359" y="2519"/>
            <a:chExt cx="1682" cy="626"/>
          </a:xfrm>
        </p:grpSpPr>
        <p:sp>
          <p:nvSpPr>
            <p:cNvPr id="58396" name="Oval 28"/>
            <p:cNvSpPr>
              <a:spLocks noChangeArrowheads="1"/>
            </p:cNvSpPr>
            <p:nvPr/>
          </p:nvSpPr>
          <p:spPr bwMode="auto">
            <a:xfrm>
              <a:off x="3359" y="2519"/>
              <a:ext cx="1682" cy="626"/>
            </a:xfrm>
            <a:prstGeom prst="ellipse">
              <a:avLst/>
            </a:prstGeom>
            <a:noFill/>
            <a:ln w="25400">
              <a:solidFill>
                <a:srgbClr val="0000CC"/>
              </a:solidFill>
              <a:round/>
              <a:headEnd/>
              <a:tailEnd/>
            </a:ln>
            <a:effectLst/>
          </p:spPr>
          <p:txBody>
            <a:bodyPr wrap="none" anchor="ctr"/>
            <a:lstStyle/>
            <a:p>
              <a:endParaRPr lang="fr-FR"/>
            </a:p>
          </p:txBody>
        </p:sp>
        <p:sp>
          <p:nvSpPr>
            <p:cNvPr id="58397" name="Rectangle 29"/>
            <p:cNvSpPr>
              <a:spLocks noChangeArrowheads="1"/>
            </p:cNvSpPr>
            <p:nvPr/>
          </p:nvSpPr>
          <p:spPr bwMode="auto">
            <a:xfrm>
              <a:off x="3704" y="2664"/>
              <a:ext cx="1056" cy="32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dirty="0">
                  <a:latin typeface="Comic Sans MS" pitchFamily="66" charset="0"/>
                </a:rPr>
                <a:t>Personne</a:t>
              </a:r>
            </a:p>
          </p:txBody>
        </p:sp>
      </p:grpSp>
      <p:grpSp>
        <p:nvGrpSpPr>
          <p:cNvPr id="10" name="Group 30"/>
          <p:cNvGrpSpPr>
            <a:grpSpLocks/>
          </p:cNvGrpSpPr>
          <p:nvPr/>
        </p:nvGrpSpPr>
        <p:grpSpPr bwMode="auto">
          <a:xfrm>
            <a:off x="3754438" y="3041650"/>
            <a:ext cx="3589337" cy="1689100"/>
            <a:chOff x="2395" y="1872"/>
            <a:chExt cx="2261" cy="1064"/>
          </a:xfrm>
        </p:grpSpPr>
        <p:sp>
          <p:nvSpPr>
            <p:cNvPr id="58399" name="Oval 31"/>
            <p:cNvSpPr>
              <a:spLocks noChangeArrowheads="1"/>
            </p:cNvSpPr>
            <p:nvPr/>
          </p:nvSpPr>
          <p:spPr bwMode="auto">
            <a:xfrm>
              <a:off x="2448" y="2778"/>
              <a:ext cx="45" cy="54"/>
            </a:xfrm>
            <a:prstGeom prst="ellipse">
              <a:avLst/>
            </a:prstGeom>
            <a:solidFill>
              <a:schemeClr val="hlink"/>
            </a:solidFill>
            <a:ln w="12700">
              <a:solidFill>
                <a:schemeClr val="tx1"/>
              </a:solidFill>
              <a:round/>
              <a:headEnd/>
              <a:tailEnd/>
            </a:ln>
            <a:effectLst/>
          </p:spPr>
          <p:txBody>
            <a:bodyPr wrap="none" anchor="ctr"/>
            <a:lstStyle/>
            <a:p>
              <a:endParaRPr lang="fr-FR"/>
            </a:p>
          </p:txBody>
        </p:sp>
        <p:grpSp>
          <p:nvGrpSpPr>
            <p:cNvPr id="11" name="Group 32"/>
            <p:cNvGrpSpPr>
              <a:grpSpLocks/>
            </p:cNvGrpSpPr>
            <p:nvPr/>
          </p:nvGrpSpPr>
          <p:grpSpPr bwMode="auto">
            <a:xfrm>
              <a:off x="2395" y="1872"/>
              <a:ext cx="2261" cy="1064"/>
              <a:chOff x="2395" y="1872"/>
              <a:chExt cx="2261" cy="1064"/>
            </a:xfrm>
          </p:grpSpPr>
          <p:grpSp>
            <p:nvGrpSpPr>
              <p:cNvPr id="12" name="Group 33"/>
              <p:cNvGrpSpPr>
                <a:grpSpLocks/>
              </p:cNvGrpSpPr>
              <p:nvPr/>
            </p:nvGrpSpPr>
            <p:grpSpPr bwMode="auto">
              <a:xfrm>
                <a:off x="2395" y="2737"/>
                <a:ext cx="159" cy="199"/>
                <a:chOff x="2395" y="2737"/>
                <a:chExt cx="159" cy="199"/>
              </a:xfrm>
            </p:grpSpPr>
            <p:sp>
              <p:nvSpPr>
                <p:cNvPr id="58402" name="Line 34"/>
                <p:cNvSpPr>
                  <a:spLocks noChangeShapeType="1"/>
                </p:cNvSpPr>
                <p:nvPr/>
              </p:nvSpPr>
              <p:spPr bwMode="auto">
                <a:xfrm flipV="1">
                  <a:off x="2413" y="2737"/>
                  <a:ext cx="95" cy="47"/>
                </a:xfrm>
                <a:prstGeom prst="line">
                  <a:avLst/>
                </a:prstGeom>
                <a:noFill/>
                <a:ln w="12700">
                  <a:solidFill>
                    <a:schemeClr val="bg2"/>
                  </a:solidFill>
                  <a:round/>
                  <a:headEnd type="none" w="sm" len="sm"/>
                  <a:tailEnd type="none" w="sm" len="sm"/>
                </a:ln>
                <a:effectLst/>
              </p:spPr>
              <p:txBody>
                <a:bodyPr/>
                <a:lstStyle/>
                <a:p>
                  <a:endParaRPr lang="fr-FR"/>
                </a:p>
              </p:txBody>
            </p:sp>
            <p:sp>
              <p:nvSpPr>
                <p:cNvPr id="58403" name="Line 35"/>
                <p:cNvSpPr>
                  <a:spLocks noChangeShapeType="1"/>
                </p:cNvSpPr>
                <p:nvPr/>
              </p:nvSpPr>
              <p:spPr bwMode="auto">
                <a:xfrm flipV="1">
                  <a:off x="2395" y="2761"/>
                  <a:ext cx="143" cy="71"/>
                </a:xfrm>
                <a:prstGeom prst="line">
                  <a:avLst/>
                </a:prstGeom>
                <a:noFill/>
                <a:ln w="12700">
                  <a:solidFill>
                    <a:schemeClr val="bg2"/>
                  </a:solidFill>
                  <a:round/>
                  <a:headEnd type="none" w="sm" len="sm"/>
                  <a:tailEnd type="none" w="sm" len="sm"/>
                </a:ln>
                <a:effectLst/>
              </p:spPr>
              <p:txBody>
                <a:bodyPr/>
                <a:lstStyle/>
                <a:p>
                  <a:endParaRPr lang="fr-FR"/>
                </a:p>
              </p:txBody>
            </p:sp>
            <p:sp>
              <p:nvSpPr>
                <p:cNvPr id="58404" name="Line 36"/>
                <p:cNvSpPr>
                  <a:spLocks noChangeShapeType="1"/>
                </p:cNvSpPr>
                <p:nvPr/>
              </p:nvSpPr>
              <p:spPr bwMode="auto">
                <a:xfrm flipV="1">
                  <a:off x="2401" y="2799"/>
                  <a:ext cx="143" cy="71"/>
                </a:xfrm>
                <a:prstGeom prst="line">
                  <a:avLst/>
                </a:prstGeom>
                <a:noFill/>
                <a:ln w="12700">
                  <a:solidFill>
                    <a:schemeClr val="bg2"/>
                  </a:solidFill>
                  <a:round/>
                  <a:headEnd type="none" w="sm" len="sm"/>
                  <a:tailEnd type="none" w="sm" len="sm"/>
                </a:ln>
                <a:effectLst/>
              </p:spPr>
              <p:txBody>
                <a:bodyPr/>
                <a:lstStyle/>
                <a:p>
                  <a:endParaRPr lang="fr-FR"/>
                </a:p>
              </p:txBody>
            </p:sp>
            <p:sp>
              <p:nvSpPr>
                <p:cNvPr id="58405" name="Line 37"/>
                <p:cNvSpPr>
                  <a:spLocks noChangeShapeType="1"/>
                </p:cNvSpPr>
                <p:nvPr/>
              </p:nvSpPr>
              <p:spPr bwMode="auto">
                <a:xfrm flipV="1">
                  <a:off x="2411" y="2837"/>
                  <a:ext cx="143" cy="71"/>
                </a:xfrm>
                <a:prstGeom prst="line">
                  <a:avLst/>
                </a:prstGeom>
                <a:noFill/>
                <a:ln w="12700">
                  <a:solidFill>
                    <a:schemeClr val="bg2"/>
                  </a:solidFill>
                  <a:round/>
                  <a:headEnd type="none" w="sm" len="sm"/>
                  <a:tailEnd type="none" w="sm" len="sm"/>
                </a:ln>
                <a:effectLst/>
              </p:spPr>
              <p:txBody>
                <a:bodyPr/>
                <a:lstStyle/>
                <a:p>
                  <a:endParaRPr lang="fr-FR"/>
                </a:p>
              </p:txBody>
            </p:sp>
            <p:sp>
              <p:nvSpPr>
                <p:cNvPr id="58406" name="Line 38"/>
                <p:cNvSpPr>
                  <a:spLocks noChangeShapeType="1"/>
                </p:cNvSpPr>
                <p:nvPr/>
              </p:nvSpPr>
              <p:spPr bwMode="auto">
                <a:xfrm flipV="1">
                  <a:off x="2443" y="2889"/>
                  <a:ext cx="95" cy="47"/>
                </a:xfrm>
                <a:prstGeom prst="line">
                  <a:avLst/>
                </a:prstGeom>
                <a:noFill/>
                <a:ln w="12700">
                  <a:solidFill>
                    <a:schemeClr val="bg2"/>
                  </a:solidFill>
                  <a:round/>
                  <a:headEnd type="none" w="sm" len="sm"/>
                  <a:tailEnd type="none" w="sm" len="sm"/>
                </a:ln>
                <a:effectLst/>
              </p:spPr>
              <p:txBody>
                <a:bodyPr/>
                <a:lstStyle/>
                <a:p>
                  <a:endParaRPr lang="fr-FR"/>
                </a:p>
              </p:txBody>
            </p:sp>
          </p:grpSp>
          <p:sp>
            <p:nvSpPr>
              <p:cNvPr id="58407" name="Line 39"/>
              <p:cNvSpPr>
                <a:spLocks noChangeShapeType="1"/>
              </p:cNvSpPr>
              <p:nvPr/>
            </p:nvSpPr>
            <p:spPr bwMode="auto">
              <a:xfrm flipV="1">
                <a:off x="2495" y="2044"/>
                <a:ext cx="610" cy="733"/>
              </a:xfrm>
              <a:prstGeom prst="line">
                <a:avLst/>
              </a:prstGeom>
              <a:noFill/>
              <a:ln w="12700">
                <a:solidFill>
                  <a:schemeClr val="bg2"/>
                </a:solidFill>
                <a:round/>
                <a:headEnd type="none" w="sm" len="sm"/>
                <a:tailEnd type="none" w="sm" len="sm"/>
              </a:ln>
              <a:effectLst/>
            </p:spPr>
            <p:txBody>
              <a:bodyPr/>
              <a:lstStyle/>
              <a:p>
                <a:endParaRPr lang="fr-FR"/>
              </a:p>
            </p:txBody>
          </p:sp>
          <p:sp>
            <p:nvSpPr>
              <p:cNvPr id="58408" name="Rectangle 40"/>
              <p:cNvSpPr>
                <a:spLocks noChangeArrowheads="1"/>
              </p:cNvSpPr>
              <p:nvPr/>
            </p:nvSpPr>
            <p:spPr bwMode="auto">
              <a:xfrm>
                <a:off x="3104" y="1872"/>
                <a:ext cx="1552" cy="526"/>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a:solidFill>
                      <a:schemeClr val="hlink"/>
                    </a:solidFill>
                    <a:latin typeface="Comic Sans MS" pitchFamily="66" charset="0"/>
                  </a:rPr>
                  <a:t>Situation dangereuse</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2"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9"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11" presetClass="entr" presetSubtype="0" fill="hold" nodeType="afterEffect">
                                  <p:stCondLst>
                                    <p:cond delay="1000"/>
                                  </p:stCondLst>
                                  <p:childTnLst>
                                    <p:set>
                                      <p:cBhvr>
                                        <p:cTn id="26" dur="1000">
                                          <p:stCondLst>
                                            <p:cond delay="0"/>
                                          </p:stCondLst>
                                        </p:cTn>
                                        <p:tgtEl>
                                          <p:spTgt spid="4"/>
                                        </p:tgtEl>
                                        <p:attrNameLst>
                                          <p:attrName>style.visibility</p:attrName>
                                        </p:attrNameLst>
                                      </p:cBhvr>
                                      <p:to>
                                        <p:strVal val="visible"/>
                                      </p:to>
                                    </p:set>
                                  </p:childTnLst>
                                </p:cTn>
                              </p:par>
                            </p:childTnLst>
                          </p:cTn>
                        </p:par>
                        <p:par>
                          <p:cTn id="27" fill="hold">
                            <p:stCondLst>
                              <p:cond delay="7000"/>
                            </p:stCondLst>
                            <p:childTnLst>
                              <p:par>
                                <p:cTn id="28" presetID="11" presetClass="entr" presetSubtype="0" fill="hold" nodeType="afterEffect">
                                  <p:stCondLst>
                                    <p:cond delay="0"/>
                                  </p:stCondLst>
                                  <p:childTnLst>
                                    <p:set>
                                      <p:cBhvr>
                                        <p:cTn id="29" dur="1000">
                                          <p:stCondLst>
                                            <p:cond delay="0"/>
                                          </p:stCondLst>
                                        </p:cTn>
                                        <p:tgtEl>
                                          <p:spTgt spid="7"/>
                                        </p:tgtEl>
                                        <p:attrNameLst>
                                          <p:attrName>style.visibility</p:attrName>
                                        </p:attrNameLst>
                                      </p:cBhvr>
                                      <p:to>
                                        <p:strVal val="visible"/>
                                      </p:to>
                                    </p:set>
                                  </p:childTnLst>
                                </p:cTn>
                              </p:par>
                            </p:childTnLst>
                          </p:cTn>
                        </p:par>
                        <p:par>
                          <p:cTn id="30" fill="hold">
                            <p:stCondLst>
                              <p:cond delay="8000"/>
                            </p:stCondLst>
                            <p:childTnLst>
                              <p:par>
                                <p:cTn id="31" presetID="11" presetClass="entr" presetSubtype="0" fill="hold" nodeType="afterEffect">
                                  <p:stCondLst>
                                    <p:cond delay="0"/>
                                  </p:stCondLst>
                                  <p:childTnLst>
                                    <p:set>
                                      <p:cBhvr>
                                        <p:cTn id="32" dur="1000">
                                          <p:stCondLst>
                                            <p:cond delay="0"/>
                                          </p:stCondLst>
                                        </p:cTn>
                                        <p:tgtEl>
                                          <p:spTgt spid="8"/>
                                        </p:tgtEl>
                                        <p:attrNameLst>
                                          <p:attrName>style.visibility</p:attrName>
                                        </p:attrNameLst>
                                      </p:cBhvr>
                                      <p:to>
                                        <p:strVal val="visible"/>
                                      </p:to>
                                    </p:set>
                                  </p:childTnLst>
                                </p:cTn>
                              </p:par>
                            </p:childTnLst>
                          </p:cTn>
                        </p:par>
                        <p:par>
                          <p:cTn id="33" fill="hold">
                            <p:stCondLst>
                              <p:cond delay="9000"/>
                            </p:stCondLst>
                            <p:childTnLst>
                              <p:par>
                                <p:cTn id="34" presetID="1" presetClass="entr" presetSubtype="0" fill="hold" nodeType="afterEffect">
                                  <p:stCondLst>
                                    <p:cond delay="0"/>
                                  </p:stCondLst>
                                  <p:childTnLst>
                                    <p:set>
                                      <p:cBhvr>
                                        <p:cTn id="35" dur="1" fill="hold">
                                          <p:stCondLst>
                                            <p:cond delay="499"/>
                                          </p:stCondLst>
                                        </p:cTn>
                                        <p:tgtEl>
                                          <p:spTgt spid="9"/>
                                        </p:tgtEl>
                                        <p:attrNameLst>
                                          <p:attrName>style.visibility</p:attrName>
                                        </p:attrNameLst>
                                      </p:cBhvr>
                                      <p:to>
                                        <p:strVal val="visible"/>
                                      </p:to>
                                    </p:set>
                                  </p:childTnLst>
                                </p:cTn>
                              </p:par>
                            </p:childTnLst>
                          </p:cTn>
                        </p:par>
                        <p:par>
                          <p:cTn id="36" fill="hold">
                            <p:stCondLst>
                              <p:cond delay="9500"/>
                            </p:stCondLst>
                            <p:childTnLst>
                              <p:par>
                                <p:cTn id="37" presetID="2" presetClass="entr" presetSubtype="3" fill="hold" nodeType="afterEffect">
                                  <p:stCondLst>
                                    <p:cond delay="4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Dommage</a:t>
            </a:r>
            <a:endParaRPr lang="fr-FR" dirty="0"/>
          </a:p>
        </p:txBody>
      </p:sp>
      <p:sp>
        <p:nvSpPr>
          <p:cNvPr id="3" name="Espace réservé du numéro de diapositive 2"/>
          <p:cNvSpPr>
            <a:spLocks noGrp="1"/>
          </p:cNvSpPr>
          <p:nvPr>
            <p:ph type="sldNum" sz="quarter" idx="12"/>
          </p:nvPr>
        </p:nvSpPr>
        <p:spPr/>
        <p:txBody>
          <a:bodyPr/>
          <a:lstStyle/>
          <a:p>
            <a:fld id="{6649BAC0-22E8-4A20-9A22-67CB158F3AD6}" type="slidenum">
              <a:rPr lang="fr-FR" smtClean="0"/>
              <a:pPr/>
              <a:t>17</a:t>
            </a:fld>
            <a:endParaRPr lang="fr-FR"/>
          </a:p>
        </p:txBody>
      </p:sp>
      <p:sp>
        <p:nvSpPr>
          <p:cNvPr id="4" name="Rectangle 3"/>
          <p:cNvSpPr/>
          <p:nvPr/>
        </p:nvSpPr>
        <p:spPr>
          <a:xfrm>
            <a:off x="357158" y="1905506"/>
            <a:ext cx="8143932" cy="2492990"/>
          </a:xfrm>
          <a:prstGeom prst="rect">
            <a:avLst/>
          </a:prstGeom>
        </p:spPr>
        <p:txBody>
          <a:bodyPr wrap="square">
            <a:spAutoFit/>
          </a:bodyPr>
          <a:lstStyle/>
          <a:p>
            <a:r>
              <a:rPr lang="fr-FR" b="1" dirty="0" smtClean="0"/>
              <a:t>Le dommage </a:t>
            </a:r>
            <a:r>
              <a:rPr lang="fr-FR" dirty="0" smtClean="0"/>
              <a:t>:</a:t>
            </a:r>
          </a:p>
          <a:p>
            <a:pPr algn="just"/>
            <a:r>
              <a:rPr lang="fr-FR" sz="2800" dirty="0" smtClean="0"/>
              <a:t>c'est un événement non souhaité qui impacte plus ou moins gravement la Santé physique et/ou mentale de la personne </a:t>
            </a:r>
          </a:p>
          <a:p>
            <a:pPr algn="just"/>
            <a:r>
              <a:rPr lang="fr-FR" dirty="0" smtClean="0"/>
              <a:t/>
            </a:r>
            <a:br>
              <a:rPr lang="fr-FR" dirty="0" smtClean="0"/>
            </a:br>
            <a:endParaRPr lang="fr-FR" dirty="0"/>
          </a:p>
        </p:txBody>
      </p:sp>
      <p:grpSp>
        <p:nvGrpSpPr>
          <p:cNvPr id="5" name="Group 18"/>
          <p:cNvGrpSpPr>
            <a:grpSpLocks/>
          </p:cNvGrpSpPr>
          <p:nvPr/>
        </p:nvGrpSpPr>
        <p:grpSpPr bwMode="auto">
          <a:xfrm>
            <a:off x="642910" y="4071942"/>
            <a:ext cx="2786063" cy="993775"/>
            <a:chOff x="1056" y="1776"/>
            <a:chExt cx="1755" cy="626"/>
          </a:xfrm>
        </p:grpSpPr>
        <p:sp>
          <p:nvSpPr>
            <p:cNvPr id="6" name="Rectangle 19"/>
            <p:cNvSpPr>
              <a:spLocks noChangeArrowheads="1"/>
            </p:cNvSpPr>
            <p:nvPr/>
          </p:nvSpPr>
          <p:spPr bwMode="auto">
            <a:xfrm>
              <a:off x="1192" y="1880"/>
              <a:ext cx="1619" cy="291"/>
            </a:xfrm>
            <a:prstGeom prst="rect">
              <a:avLst/>
            </a:prstGeom>
            <a:noFill/>
            <a:ln w="9525">
              <a:noFill/>
              <a:miter lim="800000"/>
              <a:headEnd/>
              <a:tailEnd/>
            </a:ln>
            <a:effectLst/>
          </p:spPr>
          <p:txBody>
            <a:bodyPr wrap="square" lIns="92075" tIns="46038" rIns="92075" bIns="46038">
              <a:spAutoFit/>
            </a:bodyPr>
            <a:lstStyle/>
            <a:p>
              <a:r>
                <a:rPr lang="fr-FR" dirty="0" smtClean="0"/>
                <a:t>accident du travail</a:t>
              </a:r>
            </a:p>
          </p:txBody>
        </p:sp>
        <p:sp>
          <p:nvSpPr>
            <p:cNvPr id="7" name="Oval 20"/>
            <p:cNvSpPr>
              <a:spLocks noChangeArrowheads="1"/>
            </p:cNvSpPr>
            <p:nvPr/>
          </p:nvSpPr>
          <p:spPr bwMode="auto">
            <a:xfrm>
              <a:off x="1056" y="1776"/>
              <a:ext cx="1682" cy="626"/>
            </a:xfrm>
            <a:prstGeom prst="ellipse">
              <a:avLst/>
            </a:prstGeom>
            <a:noFill/>
            <a:ln w="25400">
              <a:solidFill>
                <a:srgbClr val="0000CC"/>
              </a:solidFill>
              <a:round/>
              <a:headEnd/>
              <a:tailEnd/>
            </a:ln>
            <a:effectLst/>
          </p:spPr>
          <p:txBody>
            <a:bodyPr wrap="none" anchor="ctr"/>
            <a:lstStyle/>
            <a:p>
              <a:endParaRPr lang="fr-FR"/>
            </a:p>
          </p:txBody>
        </p:sp>
      </p:grpSp>
      <p:grpSp>
        <p:nvGrpSpPr>
          <p:cNvPr id="8" name="Group 18"/>
          <p:cNvGrpSpPr>
            <a:grpSpLocks/>
          </p:cNvGrpSpPr>
          <p:nvPr/>
        </p:nvGrpSpPr>
        <p:grpSpPr bwMode="auto">
          <a:xfrm>
            <a:off x="4143372" y="4214818"/>
            <a:ext cx="3643338" cy="993775"/>
            <a:chOff x="921" y="1776"/>
            <a:chExt cx="1980" cy="626"/>
          </a:xfrm>
        </p:grpSpPr>
        <p:sp>
          <p:nvSpPr>
            <p:cNvPr id="9" name="Rectangle 19"/>
            <p:cNvSpPr>
              <a:spLocks noChangeArrowheads="1"/>
            </p:cNvSpPr>
            <p:nvPr/>
          </p:nvSpPr>
          <p:spPr bwMode="auto">
            <a:xfrm>
              <a:off x="921" y="1880"/>
              <a:ext cx="1980" cy="291"/>
            </a:xfrm>
            <a:prstGeom prst="rect">
              <a:avLst/>
            </a:prstGeom>
            <a:noFill/>
            <a:ln w="9525">
              <a:noFill/>
              <a:miter lim="800000"/>
              <a:headEnd/>
              <a:tailEnd/>
            </a:ln>
            <a:effectLst/>
          </p:spPr>
          <p:txBody>
            <a:bodyPr wrap="square" lIns="92075" tIns="46038" rIns="92075" bIns="46038">
              <a:spAutoFit/>
            </a:bodyPr>
            <a:lstStyle/>
            <a:p>
              <a:r>
                <a:rPr lang="fr-FR" dirty="0" smtClean="0"/>
                <a:t>    Maladie professionnelle</a:t>
              </a:r>
            </a:p>
          </p:txBody>
        </p:sp>
        <p:sp>
          <p:nvSpPr>
            <p:cNvPr id="10" name="Oval 20"/>
            <p:cNvSpPr>
              <a:spLocks noChangeArrowheads="1"/>
            </p:cNvSpPr>
            <p:nvPr/>
          </p:nvSpPr>
          <p:spPr bwMode="auto">
            <a:xfrm>
              <a:off x="1056" y="1776"/>
              <a:ext cx="1682" cy="626"/>
            </a:xfrm>
            <a:prstGeom prst="ellipse">
              <a:avLst/>
            </a:prstGeom>
            <a:noFill/>
            <a:ln w="25400">
              <a:solidFill>
                <a:srgbClr val="0000CC"/>
              </a:solidFill>
              <a:round/>
              <a:headEnd/>
              <a:tailEnd/>
            </a:ln>
            <a:effectLst/>
          </p:spPr>
          <p:txBody>
            <a:bodyPr wrap="none" anchor="ct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9"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114800" y="1828800"/>
            <a:ext cx="4875213" cy="2362200"/>
            <a:chOff x="2592" y="1151"/>
            <a:chExt cx="3071" cy="1346"/>
          </a:xfrm>
        </p:grpSpPr>
        <p:sp>
          <p:nvSpPr>
            <p:cNvPr id="36868" name="Freeform 4"/>
            <p:cNvSpPr>
              <a:spLocks/>
            </p:cNvSpPr>
            <p:nvPr/>
          </p:nvSpPr>
          <p:spPr bwMode="auto">
            <a:xfrm>
              <a:off x="2592" y="2112"/>
              <a:ext cx="577" cy="385"/>
            </a:xfrm>
            <a:custGeom>
              <a:avLst/>
              <a:gdLst/>
              <a:ahLst/>
              <a:cxnLst>
                <a:cxn ang="0">
                  <a:pos x="288" y="103"/>
                </a:cxn>
                <a:cxn ang="0">
                  <a:pos x="223" y="41"/>
                </a:cxn>
                <a:cxn ang="0">
                  <a:pos x="195" y="112"/>
                </a:cxn>
                <a:cxn ang="0">
                  <a:pos x="10" y="41"/>
                </a:cxn>
                <a:cxn ang="0">
                  <a:pos x="123" y="135"/>
                </a:cxn>
                <a:cxn ang="0">
                  <a:pos x="0" y="153"/>
                </a:cxn>
                <a:cxn ang="0">
                  <a:pos x="99" y="209"/>
                </a:cxn>
                <a:cxn ang="0">
                  <a:pos x="4" y="259"/>
                </a:cxn>
                <a:cxn ang="0">
                  <a:pos x="151" y="248"/>
                </a:cxn>
                <a:cxn ang="0">
                  <a:pos x="127" y="313"/>
                </a:cxn>
                <a:cxn ang="0">
                  <a:pos x="206" y="278"/>
                </a:cxn>
                <a:cxn ang="0">
                  <a:pos x="226" y="384"/>
                </a:cxn>
                <a:cxn ang="0">
                  <a:pos x="281" y="266"/>
                </a:cxn>
                <a:cxn ang="0">
                  <a:pos x="353" y="351"/>
                </a:cxn>
                <a:cxn ang="0">
                  <a:pos x="374" y="257"/>
                </a:cxn>
                <a:cxn ang="0">
                  <a:pos x="484" y="322"/>
                </a:cxn>
                <a:cxn ang="0">
                  <a:pos x="449" y="230"/>
                </a:cxn>
                <a:cxn ang="0">
                  <a:pos x="576" y="236"/>
                </a:cxn>
                <a:cxn ang="0">
                  <a:pos x="470" y="186"/>
                </a:cxn>
                <a:cxn ang="0">
                  <a:pos x="563" y="145"/>
                </a:cxn>
                <a:cxn ang="0">
                  <a:pos x="445" y="130"/>
                </a:cxn>
                <a:cxn ang="0">
                  <a:pos x="490" y="79"/>
                </a:cxn>
                <a:cxn ang="0">
                  <a:pos x="377" y="95"/>
                </a:cxn>
                <a:cxn ang="0">
                  <a:pos x="387" y="0"/>
                </a:cxn>
                <a:cxn ang="0">
                  <a:pos x="288" y="103"/>
                </a:cxn>
              </a:cxnLst>
              <a:rect l="0" t="0" r="r" b="b"/>
              <a:pathLst>
                <a:path w="577" h="385">
                  <a:moveTo>
                    <a:pt x="288" y="103"/>
                  </a:moveTo>
                  <a:lnTo>
                    <a:pt x="223" y="41"/>
                  </a:lnTo>
                  <a:lnTo>
                    <a:pt x="195" y="112"/>
                  </a:lnTo>
                  <a:lnTo>
                    <a:pt x="10" y="41"/>
                  </a:lnTo>
                  <a:lnTo>
                    <a:pt x="123" y="135"/>
                  </a:lnTo>
                  <a:lnTo>
                    <a:pt x="0" y="153"/>
                  </a:lnTo>
                  <a:lnTo>
                    <a:pt x="99" y="209"/>
                  </a:lnTo>
                  <a:lnTo>
                    <a:pt x="4" y="259"/>
                  </a:lnTo>
                  <a:lnTo>
                    <a:pt x="151" y="248"/>
                  </a:lnTo>
                  <a:lnTo>
                    <a:pt x="127" y="313"/>
                  </a:lnTo>
                  <a:lnTo>
                    <a:pt x="206" y="278"/>
                  </a:lnTo>
                  <a:lnTo>
                    <a:pt x="226" y="384"/>
                  </a:lnTo>
                  <a:lnTo>
                    <a:pt x="281" y="266"/>
                  </a:lnTo>
                  <a:lnTo>
                    <a:pt x="353" y="351"/>
                  </a:lnTo>
                  <a:lnTo>
                    <a:pt x="374" y="257"/>
                  </a:lnTo>
                  <a:lnTo>
                    <a:pt x="484" y="322"/>
                  </a:lnTo>
                  <a:lnTo>
                    <a:pt x="449" y="230"/>
                  </a:lnTo>
                  <a:lnTo>
                    <a:pt x="576" y="236"/>
                  </a:lnTo>
                  <a:lnTo>
                    <a:pt x="470" y="186"/>
                  </a:lnTo>
                  <a:lnTo>
                    <a:pt x="563" y="145"/>
                  </a:lnTo>
                  <a:lnTo>
                    <a:pt x="445" y="130"/>
                  </a:lnTo>
                  <a:lnTo>
                    <a:pt x="490" y="79"/>
                  </a:lnTo>
                  <a:lnTo>
                    <a:pt x="377" y="95"/>
                  </a:lnTo>
                  <a:lnTo>
                    <a:pt x="387" y="0"/>
                  </a:lnTo>
                  <a:lnTo>
                    <a:pt x="288" y="103"/>
                  </a:lnTo>
                </a:path>
              </a:pathLst>
            </a:custGeom>
            <a:solidFill>
              <a:schemeClr val="hlink"/>
            </a:solidFill>
            <a:ln w="12700" cap="rnd" cmpd="sng">
              <a:solidFill>
                <a:schemeClr val="tx1"/>
              </a:solidFill>
              <a:prstDash val="solid"/>
              <a:round/>
              <a:headEnd/>
              <a:tailEnd/>
            </a:ln>
            <a:effectLst/>
          </p:spPr>
          <p:txBody>
            <a:bodyPr/>
            <a:lstStyle/>
            <a:p>
              <a:endParaRPr lang="fr-FR"/>
            </a:p>
          </p:txBody>
        </p:sp>
        <p:grpSp>
          <p:nvGrpSpPr>
            <p:cNvPr id="3" name="Group 5"/>
            <p:cNvGrpSpPr>
              <a:grpSpLocks/>
            </p:cNvGrpSpPr>
            <p:nvPr/>
          </p:nvGrpSpPr>
          <p:grpSpPr bwMode="auto">
            <a:xfrm>
              <a:off x="2865" y="1151"/>
              <a:ext cx="2798" cy="1168"/>
              <a:chOff x="2865" y="1151"/>
              <a:chExt cx="2798" cy="1168"/>
            </a:xfrm>
          </p:grpSpPr>
          <p:sp>
            <p:nvSpPr>
              <p:cNvPr id="36870" name="Rectangle 6"/>
              <p:cNvSpPr>
                <a:spLocks noChangeArrowheads="1"/>
              </p:cNvSpPr>
              <p:nvPr/>
            </p:nvSpPr>
            <p:spPr bwMode="auto">
              <a:xfrm>
                <a:off x="3640" y="1151"/>
                <a:ext cx="2023" cy="615"/>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3200">
                    <a:solidFill>
                      <a:schemeClr val="hlink"/>
                    </a:solidFill>
                    <a:latin typeface="Comic Sans MS" pitchFamily="66" charset="0"/>
                  </a:rPr>
                  <a:t>Évènement déclencheur</a:t>
                </a:r>
              </a:p>
            </p:txBody>
          </p:sp>
          <p:sp>
            <p:nvSpPr>
              <p:cNvPr id="36871" name="Line 7"/>
              <p:cNvSpPr>
                <a:spLocks noChangeShapeType="1"/>
              </p:cNvSpPr>
              <p:nvPr/>
            </p:nvSpPr>
            <p:spPr bwMode="auto">
              <a:xfrm flipV="1">
                <a:off x="2880" y="1345"/>
                <a:ext cx="760" cy="959"/>
              </a:xfrm>
              <a:prstGeom prst="line">
                <a:avLst/>
              </a:prstGeom>
              <a:noFill/>
              <a:ln w="25400">
                <a:solidFill>
                  <a:schemeClr val="tx1"/>
                </a:solidFill>
                <a:round/>
                <a:headEnd type="none" w="sm" len="sm"/>
                <a:tailEnd type="none" w="sm" len="sm"/>
              </a:ln>
              <a:effectLst/>
            </p:spPr>
            <p:txBody>
              <a:bodyPr/>
              <a:lstStyle/>
              <a:p>
                <a:endParaRPr lang="fr-FR"/>
              </a:p>
            </p:txBody>
          </p:sp>
          <p:sp>
            <p:nvSpPr>
              <p:cNvPr id="36872" name="Oval 8"/>
              <p:cNvSpPr>
                <a:spLocks noChangeArrowheads="1"/>
              </p:cNvSpPr>
              <p:nvPr/>
            </p:nvSpPr>
            <p:spPr bwMode="auto">
              <a:xfrm>
                <a:off x="2865" y="2273"/>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grpSp>
        <p:nvGrpSpPr>
          <p:cNvPr id="4" name="Group 9"/>
          <p:cNvGrpSpPr>
            <a:grpSpLocks/>
          </p:cNvGrpSpPr>
          <p:nvPr/>
        </p:nvGrpSpPr>
        <p:grpSpPr bwMode="auto">
          <a:xfrm>
            <a:off x="381000" y="2971800"/>
            <a:ext cx="8320088" cy="2049463"/>
            <a:chOff x="240" y="1872"/>
            <a:chExt cx="5241" cy="1291"/>
          </a:xfrm>
        </p:grpSpPr>
        <p:grpSp>
          <p:nvGrpSpPr>
            <p:cNvPr id="5" name="Group 10"/>
            <p:cNvGrpSpPr>
              <a:grpSpLocks/>
            </p:cNvGrpSpPr>
            <p:nvPr/>
          </p:nvGrpSpPr>
          <p:grpSpPr bwMode="auto">
            <a:xfrm>
              <a:off x="240" y="1872"/>
              <a:ext cx="5241" cy="1291"/>
              <a:chOff x="240" y="1872"/>
              <a:chExt cx="5241" cy="1291"/>
            </a:xfrm>
          </p:grpSpPr>
          <p:sp>
            <p:nvSpPr>
              <p:cNvPr id="36875" name="Oval 11"/>
              <p:cNvSpPr>
                <a:spLocks noChangeArrowheads="1"/>
              </p:cNvSpPr>
              <p:nvPr/>
            </p:nvSpPr>
            <p:spPr bwMode="auto">
              <a:xfrm>
                <a:off x="247" y="1888"/>
                <a:ext cx="3429" cy="1275"/>
              </a:xfrm>
              <a:prstGeom prst="ellipse">
                <a:avLst/>
              </a:prstGeom>
              <a:noFill/>
              <a:ln w="25400">
                <a:solidFill>
                  <a:srgbClr val="0000CC"/>
                </a:solidFill>
                <a:round/>
                <a:headEnd/>
                <a:tailEnd/>
              </a:ln>
              <a:effectLst/>
            </p:spPr>
            <p:txBody>
              <a:bodyPr wrap="none" anchor="ctr"/>
              <a:lstStyle/>
              <a:p>
                <a:endParaRPr lang="fr-FR"/>
              </a:p>
            </p:txBody>
          </p:sp>
          <p:sp>
            <p:nvSpPr>
              <p:cNvPr id="36876" name="Rectangle 12"/>
              <p:cNvSpPr>
                <a:spLocks noChangeArrowheads="1"/>
              </p:cNvSpPr>
              <p:nvPr/>
            </p:nvSpPr>
            <p:spPr bwMode="auto">
              <a:xfrm>
                <a:off x="240" y="2161"/>
                <a:ext cx="1968" cy="36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200">
                    <a:latin typeface="Comic Sans MS" pitchFamily="66" charset="0"/>
                  </a:rPr>
                  <a:t>danger</a:t>
                </a:r>
              </a:p>
            </p:txBody>
          </p:sp>
          <p:sp>
            <p:nvSpPr>
              <p:cNvPr id="36877" name="Oval 13"/>
              <p:cNvSpPr>
                <a:spLocks noChangeArrowheads="1"/>
              </p:cNvSpPr>
              <p:nvPr/>
            </p:nvSpPr>
            <p:spPr bwMode="auto">
              <a:xfrm>
                <a:off x="2053" y="1872"/>
                <a:ext cx="3428" cy="1275"/>
              </a:xfrm>
              <a:prstGeom prst="ellipse">
                <a:avLst/>
              </a:prstGeom>
              <a:noFill/>
              <a:ln w="25400">
                <a:solidFill>
                  <a:srgbClr val="0000CC"/>
                </a:solidFill>
                <a:round/>
                <a:headEnd/>
                <a:tailEnd/>
              </a:ln>
              <a:effectLst/>
            </p:spPr>
            <p:txBody>
              <a:bodyPr wrap="none" anchor="ctr"/>
              <a:lstStyle/>
              <a:p>
                <a:endParaRPr lang="fr-FR"/>
              </a:p>
            </p:txBody>
          </p:sp>
          <p:sp>
            <p:nvSpPr>
              <p:cNvPr id="36878" name="Rectangle 14"/>
              <p:cNvSpPr>
                <a:spLocks noChangeArrowheads="1"/>
              </p:cNvSpPr>
              <p:nvPr/>
            </p:nvSpPr>
            <p:spPr bwMode="auto">
              <a:xfrm>
                <a:off x="3752" y="2207"/>
                <a:ext cx="1589" cy="40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600">
                    <a:latin typeface="Comic Sans MS" pitchFamily="66" charset="0"/>
                  </a:rPr>
                  <a:t>Personne</a:t>
                </a:r>
              </a:p>
            </p:txBody>
          </p:sp>
        </p:grpSp>
        <p:grpSp>
          <p:nvGrpSpPr>
            <p:cNvPr id="6" name="Group 15"/>
            <p:cNvGrpSpPr>
              <a:grpSpLocks/>
            </p:cNvGrpSpPr>
            <p:nvPr/>
          </p:nvGrpSpPr>
          <p:grpSpPr bwMode="auto">
            <a:xfrm>
              <a:off x="2082" y="2001"/>
              <a:ext cx="1549" cy="1037"/>
              <a:chOff x="2082" y="1776"/>
              <a:chExt cx="1549" cy="1037"/>
            </a:xfrm>
          </p:grpSpPr>
          <p:sp>
            <p:nvSpPr>
              <p:cNvPr id="36880" name="Line 16"/>
              <p:cNvSpPr>
                <a:spLocks noChangeShapeType="1"/>
              </p:cNvSpPr>
              <p:nvPr/>
            </p:nvSpPr>
            <p:spPr bwMode="auto">
              <a:xfrm flipV="1">
                <a:off x="2116" y="1776"/>
                <a:ext cx="575" cy="671"/>
              </a:xfrm>
              <a:prstGeom prst="line">
                <a:avLst/>
              </a:prstGeom>
              <a:noFill/>
              <a:ln w="12700">
                <a:solidFill>
                  <a:srgbClr val="0000CC"/>
                </a:solidFill>
                <a:round/>
                <a:headEnd type="none" w="sm" len="sm"/>
                <a:tailEnd type="none" w="sm" len="sm"/>
              </a:ln>
              <a:effectLst/>
            </p:spPr>
            <p:txBody>
              <a:bodyPr/>
              <a:lstStyle/>
              <a:p>
                <a:endParaRPr lang="fr-FR"/>
              </a:p>
            </p:txBody>
          </p:sp>
          <p:sp>
            <p:nvSpPr>
              <p:cNvPr id="36881" name="Line 17"/>
              <p:cNvSpPr>
                <a:spLocks noChangeShapeType="1"/>
              </p:cNvSpPr>
              <p:nvPr/>
            </p:nvSpPr>
            <p:spPr bwMode="auto">
              <a:xfrm flipV="1">
                <a:off x="2244" y="1776"/>
                <a:ext cx="688" cy="803"/>
              </a:xfrm>
              <a:prstGeom prst="line">
                <a:avLst/>
              </a:prstGeom>
              <a:noFill/>
              <a:ln w="12700">
                <a:solidFill>
                  <a:srgbClr val="0000CC"/>
                </a:solidFill>
                <a:round/>
                <a:headEnd type="none" w="sm" len="sm"/>
                <a:tailEnd type="none" w="sm" len="sm"/>
              </a:ln>
              <a:effectLst/>
            </p:spPr>
            <p:txBody>
              <a:bodyPr/>
              <a:lstStyle/>
              <a:p>
                <a:endParaRPr lang="fr-FR"/>
              </a:p>
            </p:txBody>
          </p:sp>
          <p:sp>
            <p:nvSpPr>
              <p:cNvPr id="36882" name="Line 18"/>
              <p:cNvSpPr>
                <a:spLocks noChangeShapeType="1"/>
              </p:cNvSpPr>
              <p:nvPr/>
            </p:nvSpPr>
            <p:spPr bwMode="auto">
              <a:xfrm flipV="1">
                <a:off x="2410" y="1830"/>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36883" name="Line 19"/>
              <p:cNvSpPr>
                <a:spLocks noChangeShapeType="1"/>
              </p:cNvSpPr>
              <p:nvPr/>
            </p:nvSpPr>
            <p:spPr bwMode="auto">
              <a:xfrm flipV="1">
                <a:off x="2602" y="1908"/>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36884" name="Line 20"/>
              <p:cNvSpPr>
                <a:spLocks noChangeShapeType="1"/>
              </p:cNvSpPr>
              <p:nvPr/>
            </p:nvSpPr>
            <p:spPr bwMode="auto">
              <a:xfrm flipV="1">
                <a:off x="2821" y="2016"/>
                <a:ext cx="683" cy="797"/>
              </a:xfrm>
              <a:prstGeom prst="line">
                <a:avLst/>
              </a:prstGeom>
              <a:noFill/>
              <a:ln w="12700">
                <a:solidFill>
                  <a:srgbClr val="0000CC"/>
                </a:solidFill>
                <a:round/>
                <a:headEnd type="none" w="sm" len="sm"/>
                <a:tailEnd type="none" w="sm" len="sm"/>
              </a:ln>
              <a:effectLst/>
            </p:spPr>
            <p:txBody>
              <a:bodyPr/>
              <a:lstStyle/>
              <a:p>
                <a:endParaRPr lang="fr-FR"/>
              </a:p>
            </p:txBody>
          </p:sp>
          <p:sp>
            <p:nvSpPr>
              <p:cNvPr id="36885" name="Line 21"/>
              <p:cNvSpPr>
                <a:spLocks noChangeShapeType="1"/>
              </p:cNvSpPr>
              <p:nvPr/>
            </p:nvSpPr>
            <p:spPr bwMode="auto">
              <a:xfrm flipV="1">
                <a:off x="3105" y="2159"/>
                <a:ext cx="526" cy="614"/>
              </a:xfrm>
              <a:prstGeom prst="line">
                <a:avLst/>
              </a:prstGeom>
              <a:noFill/>
              <a:ln w="12700">
                <a:solidFill>
                  <a:srgbClr val="0000CC"/>
                </a:solidFill>
                <a:round/>
                <a:headEnd type="none" w="sm" len="sm"/>
                <a:tailEnd type="none" w="sm" len="sm"/>
              </a:ln>
              <a:effectLst/>
            </p:spPr>
            <p:txBody>
              <a:bodyPr/>
              <a:lstStyle/>
              <a:p>
                <a:endParaRPr lang="fr-FR"/>
              </a:p>
            </p:txBody>
          </p:sp>
          <p:sp>
            <p:nvSpPr>
              <p:cNvPr id="36886" name="Line 22"/>
              <p:cNvSpPr>
                <a:spLocks noChangeShapeType="1"/>
              </p:cNvSpPr>
              <p:nvPr/>
            </p:nvSpPr>
            <p:spPr bwMode="auto">
              <a:xfrm flipV="1">
                <a:off x="2082" y="1971"/>
                <a:ext cx="205" cy="239"/>
              </a:xfrm>
              <a:prstGeom prst="line">
                <a:avLst/>
              </a:prstGeom>
              <a:noFill/>
              <a:ln w="12700">
                <a:solidFill>
                  <a:srgbClr val="0000CC"/>
                </a:solidFill>
                <a:round/>
                <a:headEnd type="none" w="sm" len="sm"/>
                <a:tailEnd type="none" w="sm" len="sm"/>
              </a:ln>
              <a:effectLst/>
            </p:spPr>
            <p:txBody>
              <a:bodyPr/>
              <a:lstStyle/>
              <a:p>
                <a:endParaRPr lang="fr-FR"/>
              </a:p>
            </p:txBody>
          </p:sp>
        </p:grpSp>
      </p:grpSp>
      <p:grpSp>
        <p:nvGrpSpPr>
          <p:cNvPr id="7" name="Group 23"/>
          <p:cNvGrpSpPr>
            <a:grpSpLocks/>
          </p:cNvGrpSpPr>
          <p:nvPr/>
        </p:nvGrpSpPr>
        <p:grpSpPr bwMode="auto">
          <a:xfrm>
            <a:off x="1600200" y="4038600"/>
            <a:ext cx="3429000" cy="2513013"/>
            <a:chOff x="1290" y="2449"/>
            <a:chExt cx="1776" cy="1583"/>
          </a:xfrm>
        </p:grpSpPr>
        <p:pic>
          <p:nvPicPr>
            <p:cNvPr id="36888" name="Picture 24"/>
            <p:cNvPicPr>
              <a:picLocks noChangeArrowheads="1"/>
            </p:cNvPicPr>
            <p:nvPr/>
          </p:nvPicPr>
          <p:blipFill>
            <a:blip r:embed="rId3"/>
            <a:srcRect/>
            <a:stretch>
              <a:fillRect/>
            </a:stretch>
          </p:blipFill>
          <p:spPr bwMode="auto">
            <a:xfrm>
              <a:off x="2096" y="2449"/>
              <a:ext cx="886" cy="1005"/>
            </a:xfrm>
            <a:prstGeom prst="rect">
              <a:avLst/>
            </a:prstGeom>
            <a:noFill/>
            <a:ln w="9525">
              <a:noFill/>
              <a:miter lim="800000"/>
              <a:headEnd/>
              <a:tailEnd/>
            </a:ln>
            <a:effectLst/>
          </p:spPr>
        </p:pic>
        <p:grpSp>
          <p:nvGrpSpPr>
            <p:cNvPr id="8" name="Group 25"/>
            <p:cNvGrpSpPr>
              <a:grpSpLocks/>
            </p:cNvGrpSpPr>
            <p:nvPr/>
          </p:nvGrpSpPr>
          <p:grpSpPr bwMode="auto">
            <a:xfrm>
              <a:off x="1290" y="3409"/>
              <a:ext cx="1776" cy="623"/>
              <a:chOff x="1290" y="3409"/>
              <a:chExt cx="1776" cy="623"/>
            </a:xfrm>
          </p:grpSpPr>
          <p:sp>
            <p:nvSpPr>
              <p:cNvPr id="36890" name="Freeform 26"/>
              <p:cNvSpPr>
                <a:spLocks/>
              </p:cNvSpPr>
              <p:nvPr/>
            </p:nvSpPr>
            <p:spPr bwMode="auto">
              <a:xfrm>
                <a:off x="1290" y="3409"/>
                <a:ext cx="1776" cy="623"/>
              </a:xfrm>
              <a:custGeom>
                <a:avLst/>
                <a:gdLst/>
                <a:ahLst/>
                <a:cxnLst>
                  <a:cxn ang="0">
                    <a:pos x="1775" y="40"/>
                  </a:cxn>
                  <a:cxn ang="0">
                    <a:pos x="1721" y="59"/>
                  </a:cxn>
                  <a:cxn ang="0">
                    <a:pos x="1662" y="73"/>
                  </a:cxn>
                  <a:cxn ang="0">
                    <a:pos x="1608" y="79"/>
                  </a:cxn>
                  <a:cxn ang="0">
                    <a:pos x="1549" y="79"/>
                  </a:cxn>
                  <a:cxn ang="0">
                    <a:pos x="1442" y="66"/>
                  </a:cxn>
                  <a:cxn ang="0">
                    <a:pos x="1329" y="40"/>
                  </a:cxn>
                  <a:cxn ang="0">
                    <a:pos x="1221" y="13"/>
                  </a:cxn>
                  <a:cxn ang="0">
                    <a:pos x="1108" y="0"/>
                  </a:cxn>
                  <a:cxn ang="0">
                    <a:pos x="1054" y="0"/>
                  </a:cxn>
                  <a:cxn ang="0">
                    <a:pos x="1000" y="7"/>
                  </a:cxn>
                  <a:cxn ang="0">
                    <a:pos x="941" y="20"/>
                  </a:cxn>
                  <a:cxn ang="0">
                    <a:pos x="887" y="40"/>
                  </a:cxn>
                  <a:cxn ang="0">
                    <a:pos x="833" y="59"/>
                  </a:cxn>
                  <a:cxn ang="0">
                    <a:pos x="775" y="73"/>
                  </a:cxn>
                  <a:cxn ang="0">
                    <a:pos x="721" y="79"/>
                  </a:cxn>
                  <a:cxn ang="0">
                    <a:pos x="662" y="79"/>
                  </a:cxn>
                  <a:cxn ang="0">
                    <a:pos x="554" y="66"/>
                  </a:cxn>
                  <a:cxn ang="0">
                    <a:pos x="441" y="40"/>
                  </a:cxn>
                  <a:cxn ang="0">
                    <a:pos x="333" y="13"/>
                  </a:cxn>
                  <a:cxn ang="0">
                    <a:pos x="220" y="0"/>
                  </a:cxn>
                  <a:cxn ang="0">
                    <a:pos x="166" y="0"/>
                  </a:cxn>
                  <a:cxn ang="0">
                    <a:pos x="113" y="7"/>
                  </a:cxn>
                  <a:cxn ang="0">
                    <a:pos x="54" y="20"/>
                  </a:cxn>
                  <a:cxn ang="0">
                    <a:pos x="0" y="40"/>
                  </a:cxn>
                  <a:cxn ang="0">
                    <a:pos x="0" y="582"/>
                  </a:cxn>
                  <a:cxn ang="0">
                    <a:pos x="54" y="563"/>
                  </a:cxn>
                  <a:cxn ang="0">
                    <a:pos x="113" y="549"/>
                  </a:cxn>
                  <a:cxn ang="0">
                    <a:pos x="166" y="543"/>
                  </a:cxn>
                  <a:cxn ang="0">
                    <a:pos x="220" y="543"/>
                  </a:cxn>
                  <a:cxn ang="0">
                    <a:pos x="333" y="556"/>
                  </a:cxn>
                  <a:cxn ang="0">
                    <a:pos x="441" y="582"/>
                  </a:cxn>
                  <a:cxn ang="0">
                    <a:pos x="554" y="609"/>
                  </a:cxn>
                  <a:cxn ang="0">
                    <a:pos x="662" y="622"/>
                  </a:cxn>
                  <a:cxn ang="0">
                    <a:pos x="721" y="622"/>
                  </a:cxn>
                  <a:cxn ang="0">
                    <a:pos x="775" y="615"/>
                  </a:cxn>
                  <a:cxn ang="0">
                    <a:pos x="833" y="602"/>
                  </a:cxn>
                  <a:cxn ang="0">
                    <a:pos x="887" y="582"/>
                  </a:cxn>
                  <a:cxn ang="0">
                    <a:pos x="941" y="563"/>
                  </a:cxn>
                  <a:cxn ang="0">
                    <a:pos x="1000" y="549"/>
                  </a:cxn>
                  <a:cxn ang="0">
                    <a:pos x="1054" y="543"/>
                  </a:cxn>
                  <a:cxn ang="0">
                    <a:pos x="1108" y="543"/>
                  </a:cxn>
                  <a:cxn ang="0">
                    <a:pos x="1221" y="556"/>
                  </a:cxn>
                  <a:cxn ang="0">
                    <a:pos x="1329" y="582"/>
                  </a:cxn>
                  <a:cxn ang="0">
                    <a:pos x="1442" y="609"/>
                  </a:cxn>
                  <a:cxn ang="0">
                    <a:pos x="1549" y="622"/>
                  </a:cxn>
                  <a:cxn ang="0">
                    <a:pos x="1608" y="622"/>
                  </a:cxn>
                  <a:cxn ang="0">
                    <a:pos x="1662" y="615"/>
                  </a:cxn>
                  <a:cxn ang="0">
                    <a:pos x="1721" y="602"/>
                  </a:cxn>
                  <a:cxn ang="0">
                    <a:pos x="1775" y="582"/>
                  </a:cxn>
                  <a:cxn ang="0">
                    <a:pos x="1775" y="40"/>
                  </a:cxn>
                </a:cxnLst>
                <a:rect l="0" t="0" r="r" b="b"/>
                <a:pathLst>
                  <a:path w="1776" h="623">
                    <a:moveTo>
                      <a:pt x="1775" y="40"/>
                    </a:moveTo>
                    <a:lnTo>
                      <a:pt x="1721" y="59"/>
                    </a:lnTo>
                    <a:lnTo>
                      <a:pt x="1662" y="73"/>
                    </a:lnTo>
                    <a:lnTo>
                      <a:pt x="1608" y="79"/>
                    </a:lnTo>
                    <a:lnTo>
                      <a:pt x="1549" y="79"/>
                    </a:lnTo>
                    <a:lnTo>
                      <a:pt x="1442" y="66"/>
                    </a:lnTo>
                    <a:lnTo>
                      <a:pt x="1329" y="40"/>
                    </a:lnTo>
                    <a:lnTo>
                      <a:pt x="1221" y="13"/>
                    </a:lnTo>
                    <a:lnTo>
                      <a:pt x="1108" y="0"/>
                    </a:lnTo>
                    <a:lnTo>
                      <a:pt x="1054" y="0"/>
                    </a:lnTo>
                    <a:lnTo>
                      <a:pt x="1000" y="7"/>
                    </a:lnTo>
                    <a:lnTo>
                      <a:pt x="941" y="20"/>
                    </a:lnTo>
                    <a:lnTo>
                      <a:pt x="887" y="40"/>
                    </a:lnTo>
                    <a:lnTo>
                      <a:pt x="833" y="59"/>
                    </a:lnTo>
                    <a:lnTo>
                      <a:pt x="775" y="73"/>
                    </a:lnTo>
                    <a:lnTo>
                      <a:pt x="721" y="79"/>
                    </a:lnTo>
                    <a:lnTo>
                      <a:pt x="662" y="79"/>
                    </a:lnTo>
                    <a:lnTo>
                      <a:pt x="554" y="66"/>
                    </a:lnTo>
                    <a:lnTo>
                      <a:pt x="441" y="40"/>
                    </a:lnTo>
                    <a:lnTo>
                      <a:pt x="333" y="13"/>
                    </a:lnTo>
                    <a:lnTo>
                      <a:pt x="220" y="0"/>
                    </a:lnTo>
                    <a:lnTo>
                      <a:pt x="166" y="0"/>
                    </a:lnTo>
                    <a:lnTo>
                      <a:pt x="113" y="7"/>
                    </a:lnTo>
                    <a:lnTo>
                      <a:pt x="54" y="20"/>
                    </a:lnTo>
                    <a:lnTo>
                      <a:pt x="0" y="40"/>
                    </a:lnTo>
                    <a:lnTo>
                      <a:pt x="0" y="582"/>
                    </a:lnTo>
                    <a:lnTo>
                      <a:pt x="54" y="563"/>
                    </a:lnTo>
                    <a:lnTo>
                      <a:pt x="113" y="549"/>
                    </a:lnTo>
                    <a:lnTo>
                      <a:pt x="166" y="543"/>
                    </a:lnTo>
                    <a:lnTo>
                      <a:pt x="220" y="543"/>
                    </a:lnTo>
                    <a:lnTo>
                      <a:pt x="333" y="556"/>
                    </a:lnTo>
                    <a:lnTo>
                      <a:pt x="441" y="582"/>
                    </a:lnTo>
                    <a:lnTo>
                      <a:pt x="554" y="609"/>
                    </a:lnTo>
                    <a:lnTo>
                      <a:pt x="662" y="622"/>
                    </a:lnTo>
                    <a:lnTo>
                      <a:pt x="721" y="622"/>
                    </a:lnTo>
                    <a:lnTo>
                      <a:pt x="775" y="615"/>
                    </a:lnTo>
                    <a:lnTo>
                      <a:pt x="833" y="602"/>
                    </a:lnTo>
                    <a:lnTo>
                      <a:pt x="887" y="582"/>
                    </a:lnTo>
                    <a:lnTo>
                      <a:pt x="941" y="563"/>
                    </a:lnTo>
                    <a:lnTo>
                      <a:pt x="1000" y="549"/>
                    </a:lnTo>
                    <a:lnTo>
                      <a:pt x="1054" y="543"/>
                    </a:lnTo>
                    <a:lnTo>
                      <a:pt x="1108" y="543"/>
                    </a:lnTo>
                    <a:lnTo>
                      <a:pt x="1221" y="556"/>
                    </a:lnTo>
                    <a:lnTo>
                      <a:pt x="1329" y="582"/>
                    </a:lnTo>
                    <a:lnTo>
                      <a:pt x="1442" y="609"/>
                    </a:lnTo>
                    <a:lnTo>
                      <a:pt x="1549" y="622"/>
                    </a:lnTo>
                    <a:lnTo>
                      <a:pt x="1608" y="622"/>
                    </a:lnTo>
                    <a:lnTo>
                      <a:pt x="1662" y="615"/>
                    </a:lnTo>
                    <a:lnTo>
                      <a:pt x="1721" y="602"/>
                    </a:lnTo>
                    <a:lnTo>
                      <a:pt x="1775" y="582"/>
                    </a:lnTo>
                    <a:lnTo>
                      <a:pt x="1775" y="40"/>
                    </a:lnTo>
                  </a:path>
                </a:pathLst>
              </a:custGeom>
              <a:solidFill>
                <a:srgbClr val="FFFEE9"/>
              </a:solidFill>
              <a:ln w="12700" cap="rnd" cmpd="sng">
                <a:solidFill>
                  <a:schemeClr val="accent1"/>
                </a:solidFill>
                <a:prstDash val="solid"/>
                <a:round/>
                <a:headEnd/>
                <a:tailEnd/>
              </a:ln>
              <a:effectLst/>
            </p:spPr>
            <p:txBody>
              <a:bodyPr/>
              <a:lstStyle/>
              <a:p>
                <a:endParaRPr lang="fr-FR"/>
              </a:p>
            </p:txBody>
          </p:sp>
          <p:sp>
            <p:nvSpPr>
              <p:cNvPr id="36891" name="Rectangle 27"/>
              <p:cNvSpPr>
                <a:spLocks noChangeArrowheads="1"/>
              </p:cNvSpPr>
              <p:nvPr/>
            </p:nvSpPr>
            <p:spPr bwMode="auto">
              <a:xfrm>
                <a:off x="1632" y="3504"/>
                <a:ext cx="1152" cy="40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600">
                    <a:solidFill>
                      <a:schemeClr val="hlink"/>
                    </a:solidFill>
                    <a:latin typeface="Comic Sans MS" pitchFamily="66" charset="0"/>
                  </a:rPr>
                  <a:t>Dommage</a:t>
                </a:r>
              </a:p>
            </p:txBody>
          </p:sp>
        </p:grpSp>
      </p:grpSp>
      <p:sp>
        <p:nvSpPr>
          <p:cNvPr id="36892" name="Text Box 28"/>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50F70930-2599-4A92-BF07-CD9154763A8F}" type="slidenum">
              <a:rPr lang="fr-FR" sz="1200" b="0">
                <a:solidFill>
                  <a:schemeClr val="tx1"/>
                </a:solidFill>
              </a:rPr>
              <a:pPr>
                <a:spcBef>
                  <a:spcPct val="50000"/>
                </a:spcBef>
              </a:pPr>
              <a:t>18</a:t>
            </a:fld>
            <a:endParaRPr lang="fr-FR" sz="1200" b="0">
              <a:solidFill>
                <a:schemeClr val="tx1"/>
              </a:solidFill>
            </a:endParaRPr>
          </a:p>
        </p:txBody>
      </p:sp>
      <p:sp>
        <p:nvSpPr>
          <p:cNvPr id="36893" name="Rectangle 29"/>
          <p:cNvSpPr>
            <a:spLocks noChangeArrowheads="1"/>
          </p:cNvSpPr>
          <p:nvPr/>
        </p:nvSpPr>
        <p:spPr bwMode="auto">
          <a:xfrm>
            <a:off x="793750" y="87313"/>
            <a:ext cx="7467600" cy="1295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36894" name="Rectangle 30"/>
          <p:cNvSpPr>
            <a:spLocks noChangeArrowheads="1"/>
          </p:cNvSpPr>
          <p:nvPr/>
        </p:nvSpPr>
        <p:spPr bwMode="auto">
          <a:xfrm>
            <a:off x="260350" y="163513"/>
            <a:ext cx="8534400" cy="1143000"/>
          </a:xfrm>
          <a:prstGeom prst="rect">
            <a:avLst/>
          </a:prstGeom>
          <a:noFill/>
          <a:ln w="9525">
            <a:noFill/>
            <a:miter lim="800000"/>
            <a:headEnd/>
            <a:tailEnd/>
          </a:ln>
          <a:effectLst/>
        </p:spPr>
        <p:txBody>
          <a:bodyPr lIns="92075" tIns="46038" rIns="92075" bIns="46038" anchor="ctr"/>
          <a:lstStyle/>
          <a:p>
            <a:pPr algn="ctr" eaLnBrk="0" hangingPunct="0"/>
            <a:r>
              <a:rPr lang="fr-FR" sz="3600" b="0">
                <a:effectLst>
                  <a:outerShdw blurRad="38100" dist="38100" dir="2700000" algn="tl">
                    <a:srgbClr val="000000"/>
                  </a:outerShdw>
                </a:effectLst>
                <a:latin typeface="Arial Black" pitchFamily="34" charset="0"/>
              </a:rPr>
              <a:t>PROCESSUS D’APPARITION  D’UN DOMMAGE</a:t>
            </a:r>
          </a:p>
        </p:txBody>
      </p:sp>
      <p:grpSp>
        <p:nvGrpSpPr>
          <p:cNvPr id="9" name="Group 32"/>
          <p:cNvGrpSpPr>
            <a:grpSpLocks/>
          </p:cNvGrpSpPr>
          <p:nvPr/>
        </p:nvGrpSpPr>
        <p:grpSpPr bwMode="auto">
          <a:xfrm>
            <a:off x="304800" y="1828800"/>
            <a:ext cx="4111625" cy="1676400"/>
            <a:chOff x="59" y="1199"/>
            <a:chExt cx="2700" cy="808"/>
          </a:xfrm>
        </p:grpSpPr>
        <p:sp>
          <p:nvSpPr>
            <p:cNvPr id="36897" name="Rectangle 33"/>
            <p:cNvSpPr>
              <a:spLocks noChangeArrowheads="1"/>
            </p:cNvSpPr>
            <p:nvPr/>
          </p:nvSpPr>
          <p:spPr bwMode="auto">
            <a:xfrm flipH="1">
              <a:off x="59" y="1199"/>
              <a:ext cx="2023" cy="462"/>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a:solidFill>
                    <a:schemeClr val="hlink"/>
                  </a:solidFill>
                  <a:latin typeface="Comic Sans MS" pitchFamily="66" charset="0"/>
                </a:rPr>
                <a:t>Situation dangereuse</a:t>
              </a:r>
            </a:p>
          </p:txBody>
        </p:sp>
        <p:sp>
          <p:nvSpPr>
            <p:cNvPr id="36898" name="Line 34"/>
            <p:cNvSpPr>
              <a:spLocks noChangeShapeType="1"/>
            </p:cNvSpPr>
            <p:nvPr/>
          </p:nvSpPr>
          <p:spPr bwMode="auto">
            <a:xfrm flipH="1" flipV="1">
              <a:off x="2085" y="1393"/>
              <a:ext cx="650" cy="575"/>
            </a:xfrm>
            <a:prstGeom prst="line">
              <a:avLst/>
            </a:prstGeom>
            <a:noFill/>
            <a:ln w="25400">
              <a:solidFill>
                <a:schemeClr val="tx1"/>
              </a:solidFill>
              <a:round/>
              <a:headEnd type="none" w="sm" len="sm"/>
              <a:tailEnd type="none" w="sm" len="sm"/>
            </a:ln>
            <a:effectLst/>
          </p:spPr>
          <p:txBody>
            <a:bodyPr/>
            <a:lstStyle/>
            <a:p>
              <a:endParaRPr lang="fr-FR"/>
            </a:p>
          </p:txBody>
        </p:sp>
        <p:sp>
          <p:nvSpPr>
            <p:cNvPr id="36899" name="Oval 35"/>
            <p:cNvSpPr>
              <a:spLocks noChangeArrowheads="1"/>
            </p:cNvSpPr>
            <p:nvPr/>
          </p:nvSpPr>
          <p:spPr bwMode="auto">
            <a:xfrm flipH="1">
              <a:off x="2713" y="1961"/>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81000" y="2643182"/>
            <a:ext cx="8320088" cy="2049463"/>
            <a:chOff x="240" y="1680"/>
            <a:chExt cx="5241" cy="1291"/>
          </a:xfrm>
        </p:grpSpPr>
        <p:sp>
          <p:nvSpPr>
            <p:cNvPr id="38916" name="Oval 4"/>
            <p:cNvSpPr>
              <a:spLocks noChangeArrowheads="1"/>
            </p:cNvSpPr>
            <p:nvPr/>
          </p:nvSpPr>
          <p:spPr bwMode="auto">
            <a:xfrm>
              <a:off x="247" y="1696"/>
              <a:ext cx="3429" cy="1275"/>
            </a:xfrm>
            <a:prstGeom prst="ellipse">
              <a:avLst/>
            </a:prstGeom>
            <a:noFill/>
            <a:ln w="25400">
              <a:solidFill>
                <a:srgbClr val="0000CC"/>
              </a:solidFill>
              <a:round/>
              <a:headEnd/>
              <a:tailEnd/>
            </a:ln>
            <a:effectLst/>
          </p:spPr>
          <p:txBody>
            <a:bodyPr wrap="none" anchor="ctr"/>
            <a:lstStyle/>
            <a:p>
              <a:endParaRPr lang="fr-FR"/>
            </a:p>
          </p:txBody>
        </p:sp>
        <p:sp>
          <p:nvSpPr>
            <p:cNvPr id="38917" name="Rectangle 5"/>
            <p:cNvSpPr>
              <a:spLocks noChangeArrowheads="1"/>
            </p:cNvSpPr>
            <p:nvPr/>
          </p:nvSpPr>
          <p:spPr bwMode="auto">
            <a:xfrm>
              <a:off x="240" y="1969"/>
              <a:ext cx="1968" cy="67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200">
                  <a:latin typeface="Comic Sans MS" pitchFamily="66" charset="0"/>
                </a:rPr>
                <a:t>Énergie chimique</a:t>
              </a:r>
            </a:p>
          </p:txBody>
        </p:sp>
        <p:sp>
          <p:nvSpPr>
            <p:cNvPr id="38918" name="Oval 6"/>
            <p:cNvSpPr>
              <a:spLocks noChangeArrowheads="1"/>
            </p:cNvSpPr>
            <p:nvPr/>
          </p:nvSpPr>
          <p:spPr bwMode="auto">
            <a:xfrm>
              <a:off x="2053" y="1680"/>
              <a:ext cx="3428" cy="1275"/>
            </a:xfrm>
            <a:prstGeom prst="ellipse">
              <a:avLst/>
            </a:prstGeom>
            <a:noFill/>
            <a:ln w="25400">
              <a:solidFill>
                <a:srgbClr val="0000CC"/>
              </a:solidFill>
              <a:round/>
              <a:headEnd/>
              <a:tailEnd/>
            </a:ln>
            <a:effectLst/>
          </p:spPr>
          <p:txBody>
            <a:bodyPr wrap="none" anchor="ctr"/>
            <a:lstStyle/>
            <a:p>
              <a:endParaRPr lang="fr-FR"/>
            </a:p>
          </p:txBody>
        </p:sp>
        <p:sp>
          <p:nvSpPr>
            <p:cNvPr id="38919" name="Rectangle 7"/>
            <p:cNvSpPr>
              <a:spLocks noChangeArrowheads="1"/>
            </p:cNvSpPr>
            <p:nvPr/>
          </p:nvSpPr>
          <p:spPr bwMode="auto">
            <a:xfrm>
              <a:off x="3752" y="2015"/>
              <a:ext cx="1589" cy="40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600">
                  <a:latin typeface="Comic Sans MS" pitchFamily="66" charset="0"/>
                </a:rPr>
                <a:t>Personne</a:t>
              </a:r>
            </a:p>
          </p:txBody>
        </p:sp>
        <p:grpSp>
          <p:nvGrpSpPr>
            <p:cNvPr id="3" name="Group 8"/>
            <p:cNvGrpSpPr>
              <a:grpSpLocks/>
            </p:cNvGrpSpPr>
            <p:nvPr/>
          </p:nvGrpSpPr>
          <p:grpSpPr bwMode="auto">
            <a:xfrm>
              <a:off x="2082" y="1809"/>
              <a:ext cx="1549" cy="1037"/>
              <a:chOff x="2082" y="1776"/>
              <a:chExt cx="1549" cy="1037"/>
            </a:xfrm>
          </p:grpSpPr>
          <p:sp>
            <p:nvSpPr>
              <p:cNvPr id="38921" name="Line 9"/>
              <p:cNvSpPr>
                <a:spLocks noChangeShapeType="1"/>
              </p:cNvSpPr>
              <p:nvPr/>
            </p:nvSpPr>
            <p:spPr bwMode="auto">
              <a:xfrm flipV="1">
                <a:off x="2116" y="1776"/>
                <a:ext cx="575" cy="671"/>
              </a:xfrm>
              <a:prstGeom prst="line">
                <a:avLst/>
              </a:prstGeom>
              <a:noFill/>
              <a:ln w="12700">
                <a:solidFill>
                  <a:srgbClr val="0000CC"/>
                </a:solidFill>
                <a:round/>
                <a:headEnd type="none" w="sm" len="sm"/>
                <a:tailEnd type="none" w="sm" len="sm"/>
              </a:ln>
              <a:effectLst/>
            </p:spPr>
            <p:txBody>
              <a:bodyPr/>
              <a:lstStyle/>
              <a:p>
                <a:endParaRPr lang="fr-FR"/>
              </a:p>
            </p:txBody>
          </p:sp>
          <p:sp>
            <p:nvSpPr>
              <p:cNvPr id="38922" name="Line 10"/>
              <p:cNvSpPr>
                <a:spLocks noChangeShapeType="1"/>
              </p:cNvSpPr>
              <p:nvPr/>
            </p:nvSpPr>
            <p:spPr bwMode="auto">
              <a:xfrm flipV="1">
                <a:off x="2244" y="1776"/>
                <a:ext cx="688" cy="803"/>
              </a:xfrm>
              <a:prstGeom prst="line">
                <a:avLst/>
              </a:prstGeom>
              <a:noFill/>
              <a:ln w="12700">
                <a:solidFill>
                  <a:srgbClr val="0000CC"/>
                </a:solidFill>
                <a:round/>
                <a:headEnd type="none" w="sm" len="sm"/>
                <a:tailEnd type="none" w="sm" len="sm"/>
              </a:ln>
              <a:effectLst/>
            </p:spPr>
            <p:txBody>
              <a:bodyPr/>
              <a:lstStyle/>
              <a:p>
                <a:endParaRPr lang="fr-FR"/>
              </a:p>
            </p:txBody>
          </p:sp>
          <p:sp>
            <p:nvSpPr>
              <p:cNvPr id="38923" name="Line 11"/>
              <p:cNvSpPr>
                <a:spLocks noChangeShapeType="1"/>
              </p:cNvSpPr>
              <p:nvPr/>
            </p:nvSpPr>
            <p:spPr bwMode="auto">
              <a:xfrm flipV="1">
                <a:off x="2410" y="1830"/>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38924" name="Line 12"/>
              <p:cNvSpPr>
                <a:spLocks noChangeShapeType="1"/>
              </p:cNvSpPr>
              <p:nvPr/>
            </p:nvSpPr>
            <p:spPr bwMode="auto">
              <a:xfrm flipV="1">
                <a:off x="2602" y="1908"/>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38925" name="Line 13"/>
              <p:cNvSpPr>
                <a:spLocks noChangeShapeType="1"/>
              </p:cNvSpPr>
              <p:nvPr/>
            </p:nvSpPr>
            <p:spPr bwMode="auto">
              <a:xfrm flipV="1">
                <a:off x="2821" y="2016"/>
                <a:ext cx="683" cy="797"/>
              </a:xfrm>
              <a:prstGeom prst="line">
                <a:avLst/>
              </a:prstGeom>
              <a:noFill/>
              <a:ln w="12700">
                <a:solidFill>
                  <a:srgbClr val="0000CC"/>
                </a:solidFill>
                <a:round/>
                <a:headEnd type="none" w="sm" len="sm"/>
                <a:tailEnd type="none" w="sm" len="sm"/>
              </a:ln>
              <a:effectLst/>
            </p:spPr>
            <p:txBody>
              <a:bodyPr/>
              <a:lstStyle/>
              <a:p>
                <a:endParaRPr lang="fr-FR"/>
              </a:p>
            </p:txBody>
          </p:sp>
          <p:sp>
            <p:nvSpPr>
              <p:cNvPr id="38926" name="Line 14"/>
              <p:cNvSpPr>
                <a:spLocks noChangeShapeType="1"/>
              </p:cNvSpPr>
              <p:nvPr/>
            </p:nvSpPr>
            <p:spPr bwMode="auto">
              <a:xfrm flipV="1">
                <a:off x="3105" y="2159"/>
                <a:ext cx="526" cy="614"/>
              </a:xfrm>
              <a:prstGeom prst="line">
                <a:avLst/>
              </a:prstGeom>
              <a:noFill/>
              <a:ln w="12700">
                <a:solidFill>
                  <a:srgbClr val="0000CC"/>
                </a:solidFill>
                <a:round/>
                <a:headEnd type="none" w="sm" len="sm"/>
                <a:tailEnd type="none" w="sm" len="sm"/>
              </a:ln>
              <a:effectLst/>
            </p:spPr>
            <p:txBody>
              <a:bodyPr/>
              <a:lstStyle/>
              <a:p>
                <a:endParaRPr lang="fr-FR"/>
              </a:p>
            </p:txBody>
          </p:sp>
          <p:sp>
            <p:nvSpPr>
              <p:cNvPr id="38927" name="Line 15"/>
              <p:cNvSpPr>
                <a:spLocks noChangeShapeType="1"/>
              </p:cNvSpPr>
              <p:nvPr/>
            </p:nvSpPr>
            <p:spPr bwMode="auto">
              <a:xfrm flipV="1">
                <a:off x="2082" y="1971"/>
                <a:ext cx="205" cy="239"/>
              </a:xfrm>
              <a:prstGeom prst="line">
                <a:avLst/>
              </a:prstGeom>
              <a:noFill/>
              <a:ln w="12700">
                <a:solidFill>
                  <a:srgbClr val="0000CC"/>
                </a:solidFill>
                <a:round/>
                <a:headEnd type="none" w="sm" len="sm"/>
                <a:tailEnd type="none" w="sm" len="sm"/>
              </a:ln>
              <a:effectLst/>
            </p:spPr>
            <p:txBody>
              <a:bodyPr/>
              <a:lstStyle/>
              <a:p>
                <a:endParaRPr lang="fr-FR"/>
              </a:p>
            </p:txBody>
          </p:sp>
        </p:grpSp>
      </p:grpSp>
      <p:grpSp>
        <p:nvGrpSpPr>
          <p:cNvPr id="4" name="Group 16"/>
          <p:cNvGrpSpPr>
            <a:grpSpLocks/>
          </p:cNvGrpSpPr>
          <p:nvPr/>
        </p:nvGrpSpPr>
        <p:grpSpPr bwMode="auto">
          <a:xfrm>
            <a:off x="231775" y="1600200"/>
            <a:ext cx="4340225" cy="1676400"/>
            <a:chOff x="59" y="1199"/>
            <a:chExt cx="2700" cy="808"/>
          </a:xfrm>
        </p:grpSpPr>
        <p:sp>
          <p:nvSpPr>
            <p:cNvPr id="38929" name="Rectangle 17"/>
            <p:cNvSpPr>
              <a:spLocks noChangeArrowheads="1"/>
            </p:cNvSpPr>
            <p:nvPr/>
          </p:nvSpPr>
          <p:spPr bwMode="auto">
            <a:xfrm flipH="1">
              <a:off x="59" y="1199"/>
              <a:ext cx="2023" cy="462"/>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eaLnBrk="0" hangingPunct="0">
                <a:spcBef>
                  <a:spcPct val="50000"/>
                </a:spcBef>
              </a:pPr>
              <a:r>
                <a:rPr lang="fr-FR" sz="2800" dirty="0">
                  <a:solidFill>
                    <a:schemeClr val="hlink"/>
                  </a:solidFill>
                  <a:latin typeface="Comic Sans MS" pitchFamily="66" charset="0"/>
                </a:rPr>
                <a:t>Travail en milieu confiné et ventilé</a:t>
              </a:r>
            </a:p>
          </p:txBody>
        </p:sp>
        <p:sp>
          <p:nvSpPr>
            <p:cNvPr id="38930" name="Line 18"/>
            <p:cNvSpPr>
              <a:spLocks noChangeShapeType="1"/>
            </p:cNvSpPr>
            <p:nvPr/>
          </p:nvSpPr>
          <p:spPr bwMode="auto">
            <a:xfrm flipH="1" flipV="1">
              <a:off x="2085" y="1393"/>
              <a:ext cx="650" cy="575"/>
            </a:xfrm>
            <a:prstGeom prst="line">
              <a:avLst/>
            </a:prstGeom>
            <a:noFill/>
            <a:ln w="25400">
              <a:solidFill>
                <a:schemeClr val="tx1"/>
              </a:solidFill>
              <a:round/>
              <a:headEnd type="none" w="sm" len="sm"/>
              <a:tailEnd type="none" w="sm" len="sm"/>
            </a:ln>
            <a:effectLst/>
          </p:spPr>
          <p:txBody>
            <a:bodyPr/>
            <a:lstStyle/>
            <a:p>
              <a:endParaRPr lang="fr-FR"/>
            </a:p>
          </p:txBody>
        </p:sp>
        <p:sp>
          <p:nvSpPr>
            <p:cNvPr id="38931" name="Oval 19"/>
            <p:cNvSpPr>
              <a:spLocks noChangeArrowheads="1"/>
            </p:cNvSpPr>
            <p:nvPr/>
          </p:nvSpPr>
          <p:spPr bwMode="auto">
            <a:xfrm flipH="1">
              <a:off x="2713" y="1961"/>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nvGrpSpPr>
          <p:cNvPr id="5" name="Group 20"/>
          <p:cNvGrpSpPr>
            <a:grpSpLocks/>
          </p:cNvGrpSpPr>
          <p:nvPr/>
        </p:nvGrpSpPr>
        <p:grpSpPr bwMode="auto">
          <a:xfrm>
            <a:off x="4572000" y="1600200"/>
            <a:ext cx="4419600" cy="2438400"/>
            <a:chOff x="2592" y="1151"/>
            <a:chExt cx="3071" cy="1346"/>
          </a:xfrm>
        </p:grpSpPr>
        <p:sp>
          <p:nvSpPr>
            <p:cNvPr id="38933" name="Freeform 21"/>
            <p:cNvSpPr>
              <a:spLocks/>
            </p:cNvSpPr>
            <p:nvPr/>
          </p:nvSpPr>
          <p:spPr bwMode="auto">
            <a:xfrm>
              <a:off x="2592" y="2112"/>
              <a:ext cx="577" cy="385"/>
            </a:xfrm>
            <a:custGeom>
              <a:avLst/>
              <a:gdLst/>
              <a:ahLst/>
              <a:cxnLst>
                <a:cxn ang="0">
                  <a:pos x="288" y="103"/>
                </a:cxn>
                <a:cxn ang="0">
                  <a:pos x="223" y="41"/>
                </a:cxn>
                <a:cxn ang="0">
                  <a:pos x="195" y="112"/>
                </a:cxn>
                <a:cxn ang="0">
                  <a:pos x="10" y="41"/>
                </a:cxn>
                <a:cxn ang="0">
                  <a:pos x="123" y="135"/>
                </a:cxn>
                <a:cxn ang="0">
                  <a:pos x="0" y="153"/>
                </a:cxn>
                <a:cxn ang="0">
                  <a:pos x="99" y="209"/>
                </a:cxn>
                <a:cxn ang="0">
                  <a:pos x="4" y="259"/>
                </a:cxn>
                <a:cxn ang="0">
                  <a:pos x="151" y="248"/>
                </a:cxn>
                <a:cxn ang="0">
                  <a:pos x="127" y="313"/>
                </a:cxn>
                <a:cxn ang="0">
                  <a:pos x="206" y="278"/>
                </a:cxn>
                <a:cxn ang="0">
                  <a:pos x="226" y="384"/>
                </a:cxn>
                <a:cxn ang="0">
                  <a:pos x="281" y="266"/>
                </a:cxn>
                <a:cxn ang="0">
                  <a:pos x="353" y="351"/>
                </a:cxn>
                <a:cxn ang="0">
                  <a:pos x="374" y="257"/>
                </a:cxn>
                <a:cxn ang="0">
                  <a:pos x="484" y="322"/>
                </a:cxn>
                <a:cxn ang="0">
                  <a:pos x="449" y="230"/>
                </a:cxn>
                <a:cxn ang="0">
                  <a:pos x="576" y="236"/>
                </a:cxn>
                <a:cxn ang="0">
                  <a:pos x="470" y="186"/>
                </a:cxn>
                <a:cxn ang="0">
                  <a:pos x="563" y="145"/>
                </a:cxn>
                <a:cxn ang="0">
                  <a:pos x="445" y="130"/>
                </a:cxn>
                <a:cxn ang="0">
                  <a:pos x="490" y="79"/>
                </a:cxn>
                <a:cxn ang="0">
                  <a:pos x="377" y="95"/>
                </a:cxn>
                <a:cxn ang="0">
                  <a:pos x="387" y="0"/>
                </a:cxn>
                <a:cxn ang="0">
                  <a:pos x="288" y="103"/>
                </a:cxn>
              </a:cxnLst>
              <a:rect l="0" t="0" r="r" b="b"/>
              <a:pathLst>
                <a:path w="577" h="385">
                  <a:moveTo>
                    <a:pt x="288" y="103"/>
                  </a:moveTo>
                  <a:lnTo>
                    <a:pt x="223" y="41"/>
                  </a:lnTo>
                  <a:lnTo>
                    <a:pt x="195" y="112"/>
                  </a:lnTo>
                  <a:lnTo>
                    <a:pt x="10" y="41"/>
                  </a:lnTo>
                  <a:lnTo>
                    <a:pt x="123" y="135"/>
                  </a:lnTo>
                  <a:lnTo>
                    <a:pt x="0" y="153"/>
                  </a:lnTo>
                  <a:lnTo>
                    <a:pt x="99" y="209"/>
                  </a:lnTo>
                  <a:lnTo>
                    <a:pt x="4" y="259"/>
                  </a:lnTo>
                  <a:lnTo>
                    <a:pt x="151" y="248"/>
                  </a:lnTo>
                  <a:lnTo>
                    <a:pt x="127" y="313"/>
                  </a:lnTo>
                  <a:lnTo>
                    <a:pt x="206" y="278"/>
                  </a:lnTo>
                  <a:lnTo>
                    <a:pt x="226" y="384"/>
                  </a:lnTo>
                  <a:lnTo>
                    <a:pt x="281" y="266"/>
                  </a:lnTo>
                  <a:lnTo>
                    <a:pt x="353" y="351"/>
                  </a:lnTo>
                  <a:lnTo>
                    <a:pt x="374" y="257"/>
                  </a:lnTo>
                  <a:lnTo>
                    <a:pt x="484" y="322"/>
                  </a:lnTo>
                  <a:lnTo>
                    <a:pt x="449" y="230"/>
                  </a:lnTo>
                  <a:lnTo>
                    <a:pt x="576" y="236"/>
                  </a:lnTo>
                  <a:lnTo>
                    <a:pt x="470" y="186"/>
                  </a:lnTo>
                  <a:lnTo>
                    <a:pt x="563" y="145"/>
                  </a:lnTo>
                  <a:lnTo>
                    <a:pt x="445" y="130"/>
                  </a:lnTo>
                  <a:lnTo>
                    <a:pt x="490" y="79"/>
                  </a:lnTo>
                  <a:lnTo>
                    <a:pt x="377" y="95"/>
                  </a:lnTo>
                  <a:lnTo>
                    <a:pt x="387" y="0"/>
                  </a:lnTo>
                  <a:lnTo>
                    <a:pt x="288" y="103"/>
                  </a:lnTo>
                </a:path>
              </a:pathLst>
            </a:custGeom>
            <a:solidFill>
              <a:schemeClr val="hlink"/>
            </a:solidFill>
            <a:ln w="12700" cap="rnd" cmpd="sng">
              <a:solidFill>
                <a:schemeClr val="tx1"/>
              </a:solidFill>
              <a:prstDash val="solid"/>
              <a:round/>
              <a:headEnd/>
              <a:tailEnd/>
            </a:ln>
            <a:effectLst/>
          </p:spPr>
          <p:txBody>
            <a:bodyPr/>
            <a:lstStyle/>
            <a:p>
              <a:endParaRPr lang="fr-FR"/>
            </a:p>
          </p:txBody>
        </p:sp>
        <p:grpSp>
          <p:nvGrpSpPr>
            <p:cNvPr id="6" name="Group 22"/>
            <p:cNvGrpSpPr>
              <a:grpSpLocks/>
            </p:cNvGrpSpPr>
            <p:nvPr/>
          </p:nvGrpSpPr>
          <p:grpSpPr bwMode="auto">
            <a:xfrm>
              <a:off x="2865" y="1151"/>
              <a:ext cx="2798" cy="1168"/>
              <a:chOff x="2865" y="1151"/>
              <a:chExt cx="2798" cy="1168"/>
            </a:xfrm>
          </p:grpSpPr>
          <p:sp>
            <p:nvSpPr>
              <p:cNvPr id="38935" name="Rectangle 23"/>
              <p:cNvSpPr>
                <a:spLocks noChangeArrowheads="1"/>
              </p:cNvSpPr>
              <p:nvPr/>
            </p:nvSpPr>
            <p:spPr bwMode="auto">
              <a:xfrm>
                <a:off x="3640" y="1151"/>
                <a:ext cx="2023" cy="529"/>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a:solidFill>
                      <a:schemeClr val="hlink"/>
                    </a:solidFill>
                    <a:latin typeface="Comic Sans MS" pitchFamily="66" charset="0"/>
                  </a:rPr>
                  <a:t>Défaillance ventilation</a:t>
                </a:r>
              </a:p>
            </p:txBody>
          </p:sp>
          <p:sp>
            <p:nvSpPr>
              <p:cNvPr id="38936" name="Line 24"/>
              <p:cNvSpPr>
                <a:spLocks noChangeShapeType="1"/>
              </p:cNvSpPr>
              <p:nvPr/>
            </p:nvSpPr>
            <p:spPr bwMode="auto">
              <a:xfrm flipV="1">
                <a:off x="2880" y="1345"/>
                <a:ext cx="760" cy="959"/>
              </a:xfrm>
              <a:prstGeom prst="line">
                <a:avLst/>
              </a:prstGeom>
              <a:noFill/>
              <a:ln w="25400">
                <a:solidFill>
                  <a:schemeClr val="tx1"/>
                </a:solidFill>
                <a:round/>
                <a:headEnd type="none" w="sm" len="sm"/>
                <a:tailEnd type="none" w="sm" len="sm"/>
              </a:ln>
              <a:effectLst/>
            </p:spPr>
            <p:txBody>
              <a:bodyPr/>
              <a:lstStyle/>
              <a:p>
                <a:endParaRPr lang="fr-FR"/>
              </a:p>
            </p:txBody>
          </p:sp>
          <p:sp>
            <p:nvSpPr>
              <p:cNvPr id="38937" name="Oval 25"/>
              <p:cNvSpPr>
                <a:spLocks noChangeArrowheads="1"/>
              </p:cNvSpPr>
              <p:nvPr/>
            </p:nvSpPr>
            <p:spPr bwMode="auto">
              <a:xfrm>
                <a:off x="2865" y="2273"/>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pic>
        <p:nvPicPr>
          <p:cNvPr id="38939" name="Picture 27"/>
          <p:cNvPicPr>
            <a:picLocks noChangeArrowheads="1"/>
          </p:cNvPicPr>
          <p:nvPr/>
        </p:nvPicPr>
        <p:blipFill>
          <a:blip r:embed="rId3"/>
          <a:srcRect/>
          <a:stretch>
            <a:fillRect/>
          </a:stretch>
        </p:blipFill>
        <p:spPr bwMode="auto">
          <a:xfrm>
            <a:off x="3429000" y="3886200"/>
            <a:ext cx="1663700" cy="1595438"/>
          </a:xfrm>
          <a:prstGeom prst="rect">
            <a:avLst/>
          </a:prstGeom>
          <a:noFill/>
          <a:ln w="9525">
            <a:noFill/>
            <a:miter lim="800000"/>
            <a:headEnd/>
            <a:tailEnd/>
          </a:ln>
          <a:effectLst/>
        </p:spPr>
      </p:pic>
      <p:grpSp>
        <p:nvGrpSpPr>
          <p:cNvPr id="7" name="Group 34"/>
          <p:cNvGrpSpPr>
            <a:grpSpLocks/>
          </p:cNvGrpSpPr>
          <p:nvPr/>
        </p:nvGrpSpPr>
        <p:grpSpPr bwMode="auto">
          <a:xfrm>
            <a:off x="2057400" y="5410200"/>
            <a:ext cx="3962400" cy="989013"/>
            <a:chOff x="1296" y="3408"/>
            <a:chExt cx="2496" cy="623"/>
          </a:xfrm>
        </p:grpSpPr>
        <p:sp>
          <p:nvSpPr>
            <p:cNvPr id="38940" name="Freeform 28"/>
            <p:cNvSpPr>
              <a:spLocks/>
            </p:cNvSpPr>
            <p:nvPr/>
          </p:nvSpPr>
          <p:spPr bwMode="auto">
            <a:xfrm>
              <a:off x="1296" y="3408"/>
              <a:ext cx="2496" cy="623"/>
            </a:xfrm>
            <a:custGeom>
              <a:avLst/>
              <a:gdLst/>
              <a:ahLst/>
              <a:cxnLst>
                <a:cxn ang="0">
                  <a:pos x="1785" y="40"/>
                </a:cxn>
                <a:cxn ang="0">
                  <a:pos x="1731" y="59"/>
                </a:cxn>
                <a:cxn ang="0">
                  <a:pos x="1672" y="73"/>
                </a:cxn>
                <a:cxn ang="0">
                  <a:pos x="1618" y="79"/>
                </a:cxn>
                <a:cxn ang="0">
                  <a:pos x="1559" y="79"/>
                </a:cxn>
                <a:cxn ang="0">
                  <a:pos x="1451" y="66"/>
                </a:cxn>
                <a:cxn ang="0">
                  <a:pos x="1338" y="40"/>
                </a:cxn>
                <a:cxn ang="0">
                  <a:pos x="1224" y="13"/>
                </a:cxn>
                <a:cxn ang="0">
                  <a:pos x="1116" y="0"/>
                </a:cxn>
                <a:cxn ang="0">
                  <a:pos x="1057" y="0"/>
                </a:cxn>
                <a:cxn ang="0">
                  <a:pos x="1003" y="7"/>
                </a:cxn>
                <a:cxn ang="0">
                  <a:pos x="944" y="20"/>
                </a:cxn>
                <a:cxn ang="0">
                  <a:pos x="890" y="40"/>
                </a:cxn>
                <a:cxn ang="0">
                  <a:pos x="836" y="59"/>
                </a:cxn>
                <a:cxn ang="0">
                  <a:pos x="777" y="73"/>
                </a:cxn>
                <a:cxn ang="0">
                  <a:pos x="723" y="79"/>
                </a:cxn>
                <a:cxn ang="0">
                  <a:pos x="669" y="79"/>
                </a:cxn>
                <a:cxn ang="0">
                  <a:pos x="556" y="66"/>
                </a:cxn>
                <a:cxn ang="0">
                  <a:pos x="448" y="40"/>
                </a:cxn>
                <a:cxn ang="0">
                  <a:pos x="335" y="13"/>
                </a:cxn>
                <a:cxn ang="0">
                  <a:pos x="221" y="0"/>
                </a:cxn>
                <a:cxn ang="0">
                  <a:pos x="167" y="0"/>
                </a:cxn>
                <a:cxn ang="0">
                  <a:pos x="113" y="7"/>
                </a:cxn>
                <a:cxn ang="0">
                  <a:pos x="54" y="20"/>
                </a:cxn>
                <a:cxn ang="0">
                  <a:pos x="0" y="40"/>
                </a:cxn>
                <a:cxn ang="0">
                  <a:pos x="0" y="582"/>
                </a:cxn>
                <a:cxn ang="0">
                  <a:pos x="54" y="563"/>
                </a:cxn>
                <a:cxn ang="0">
                  <a:pos x="113" y="549"/>
                </a:cxn>
                <a:cxn ang="0">
                  <a:pos x="167" y="543"/>
                </a:cxn>
                <a:cxn ang="0">
                  <a:pos x="221" y="543"/>
                </a:cxn>
                <a:cxn ang="0">
                  <a:pos x="335" y="556"/>
                </a:cxn>
                <a:cxn ang="0">
                  <a:pos x="448" y="582"/>
                </a:cxn>
                <a:cxn ang="0">
                  <a:pos x="556" y="609"/>
                </a:cxn>
                <a:cxn ang="0">
                  <a:pos x="669" y="622"/>
                </a:cxn>
                <a:cxn ang="0">
                  <a:pos x="723" y="622"/>
                </a:cxn>
                <a:cxn ang="0">
                  <a:pos x="777" y="615"/>
                </a:cxn>
                <a:cxn ang="0">
                  <a:pos x="836" y="602"/>
                </a:cxn>
                <a:cxn ang="0">
                  <a:pos x="890" y="582"/>
                </a:cxn>
                <a:cxn ang="0">
                  <a:pos x="944" y="563"/>
                </a:cxn>
                <a:cxn ang="0">
                  <a:pos x="1003" y="549"/>
                </a:cxn>
                <a:cxn ang="0">
                  <a:pos x="1057" y="543"/>
                </a:cxn>
                <a:cxn ang="0">
                  <a:pos x="1116" y="543"/>
                </a:cxn>
                <a:cxn ang="0">
                  <a:pos x="1224" y="556"/>
                </a:cxn>
                <a:cxn ang="0">
                  <a:pos x="1338" y="582"/>
                </a:cxn>
                <a:cxn ang="0">
                  <a:pos x="1451" y="609"/>
                </a:cxn>
                <a:cxn ang="0">
                  <a:pos x="1559" y="622"/>
                </a:cxn>
                <a:cxn ang="0">
                  <a:pos x="1618" y="622"/>
                </a:cxn>
                <a:cxn ang="0">
                  <a:pos x="1672" y="615"/>
                </a:cxn>
                <a:cxn ang="0">
                  <a:pos x="1731" y="602"/>
                </a:cxn>
                <a:cxn ang="0">
                  <a:pos x="1785" y="582"/>
                </a:cxn>
                <a:cxn ang="0">
                  <a:pos x="1785" y="40"/>
                </a:cxn>
              </a:cxnLst>
              <a:rect l="0" t="0" r="r" b="b"/>
              <a:pathLst>
                <a:path w="1786" h="623">
                  <a:moveTo>
                    <a:pt x="1785" y="40"/>
                  </a:moveTo>
                  <a:lnTo>
                    <a:pt x="1731" y="59"/>
                  </a:lnTo>
                  <a:lnTo>
                    <a:pt x="1672" y="73"/>
                  </a:lnTo>
                  <a:lnTo>
                    <a:pt x="1618" y="79"/>
                  </a:lnTo>
                  <a:lnTo>
                    <a:pt x="1559" y="79"/>
                  </a:lnTo>
                  <a:lnTo>
                    <a:pt x="1451" y="66"/>
                  </a:lnTo>
                  <a:lnTo>
                    <a:pt x="1338" y="40"/>
                  </a:lnTo>
                  <a:lnTo>
                    <a:pt x="1224" y="13"/>
                  </a:lnTo>
                  <a:lnTo>
                    <a:pt x="1116" y="0"/>
                  </a:lnTo>
                  <a:lnTo>
                    <a:pt x="1057" y="0"/>
                  </a:lnTo>
                  <a:lnTo>
                    <a:pt x="1003" y="7"/>
                  </a:lnTo>
                  <a:lnTo>
                    <a:pt x="944" y="20"/>
                  </a:lnTo>
                  <a:lnTo>
                    <a:pt x="890" y="40"/>
                  </a:lnTo>
                  <a:lnTo>
                    <a:pt x="836" y="59"/>
                  </a:lnTo>
                  <a:lnTo>
                    <a:pt x="777" y="73"/>
                  </a:lnTo>
                  <a:lnTo>
                    <a:pt x="723" y="79"/>
                  </a:lnTo>
                  <a:lnTo>
                    <a:pt x="669" y="79"/>
                  </a:lnTo>
                  <a:lnTo>
                    <a:pt x="556" y="66"/>
                  </a:lnTo>
                  <a:lnTo>
                    <a:pt x="448" y="40"/>
                  </a:lnTo>
                  <a:lnTo>
                    <a:pt x="335" y="13"/>
                  </a:lnTo>
                  <a:lnTo>
                    <a:pt x="221" y="0"/>
                  </a:lnTo>
                  <a:lnTo>
                    <a:pt x="167" y="0"/>
                  </a:lnTo>
                  <a:lnTo>
                    <a:pt x="113" y="7"/>
                  </a:lnTo>
                  <a:lnTo>
                    <a:pt x="54" y="20"/>
                  </a:lnTo>
                  <a:lnTo>
                    <a:pt x="0" y="40"/>
                  </a:lnTo>
                  <a:lnTo>
                    <a:pt x="0" y="582"/>
                  </a:lnTo>
                  <a:lnTo>
                    <a:pt x="54" y="563"/>
                  </a:lnTo>
                  <a:lnTo>
                    <a:pt x="113" y="549"/>
                  </a:lnTo>
                  <a:lnTo>
                    <a:pt x="167" y="543"/>
                  </a:lnTo>
                  <a:lnTo>
                    <a:pt x="221" y="543"/>
                  </a:lnTo>
                  <a:lnTo>
                    <a:pt x="335" y="556"/>
                  </a:lnTo>
                  <a:lnTo>
                    <a:pt x="448" y="582"/>
                  </a:lnTo>
                  <a:lnTo>
                    <a:pt x="556" y="609"/>
                  </a:lnTo>
                  <a:lnTo>
                    <a:pt x="669" y="622"/>
                  </a:lnTo>
                  <a:lnTo>
                    <a:pt x="723" y="622"/>
                  </a:lnTo>
                  <a:lnTo>
                    <a:pt x="777" y="615"/>
                  </a:lnTo>
                  <a:lnTo>
                    <a:pt x="836" y="602"/>
                  </a:lnTo>
                  <a:lnTo>
                    <a:pt x="890" y="582"/>
                  </a:lnTo>
                  <a:lnTo>
                    <a:pt x="944" y="563"/>
                  </a:lnTo>
                  <a:lnTo>
                    <a:pt x="1003" y="549"/>
                  </a:lnTo>
                  <a:lnTo>
                    <a:pt x="1057" y="543"/>
                  </a:lnTo>
                  <a:lnTo>
                    <a:pt x="1116" y="543"/>
                  </a:lnTo>
                  <a:lnTo>
                    <a:pt x="1224" y="556"/>
                  </a:lnTo>
                  <a:lnTo>
                    <a:pt x="1338" y="582"/>
                  </a:lnTo>
                  <a:lnTo>
                    <a:pt x="1451" y="609"/>
                  </a:lnTo>
                  <a:lnTo>
                    <a:pt x="1559" y="622"/>
                  </a:lnTo>
                  <a:lnTo>
                    <a:pt x="1618" y="622"/>
                  </a:lnTo>
                  <a:lnTo>
                    <a:pt x="1672" y="615"/>
                  </a:lnTo>
                  <a:lnTo>
                    <a:pt x="1731" y="602"/>
                  </a:lnTo>
                  <a:lnTo>
                    <a:pt x="1785" y="582"/>
                  </a:lnTo>
                  <a:lnTo>
                    <a:pt x="1785" y="40"/>
                  </a:lnTo>
                </a:path>
              </a:pathLst>
            </a:custGeom>
            <a:solidFill>
              <a:srgbClr val="FFFEE9"/>
            </a:solidFill>
            <a:ln w="12700" cap="rnd" cmpd="sng">
              <a:solidFill>
                <a:schemeClr val="accent1"/>
              </a:solidFill>
              <a:prstDash val="solid"/>
              <a:round/>
              <a:headEnd/>
              <a:tailEnd/>
            </a:ln>
            <a:effectLst/>
          </p:spPr>
          <p:txBody>
            <a:bodyPr/>
            <a:lstStyle/>
            <a:p>
              <a:endParaRPr lang="fr-FR"/>
            </a:p>
          </p:txBody>
        </p:sp>
        <p:sp>
          <p:nvSpPr>
            <p:cNvPr id="38941" name="Rectangle 29"/>
            <p:cNvSpPr>
              <a:spLocks noChangeArrowheads="1"/>
            </p:cNvSpPr>
            <p:nvPr/>
          </p:nvSpPr>
          <p:spPr bwMode="auto">
            <a:xfrm>
              <a:off x="1470" y="3548"/>
              <a:ext cx="2156" cy="32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a:solidFill>
                    <a:schemeClr val="hlink"/>
                  </a:solidFill>
                  <a:latin typeface="Comic Sans MS" pitchFamily="66" charset="0"/>
                </a:rPr>
                <a:t>Intoxication,décès</a:t>
              </a:r>
            </a:p>
          </p:txBody>
        </p:sp>
      </p:grpSp>
      <p:sp>
        <p:nvSpPr>
          <p:cNvPr id="38942" name="Text Box 30"/>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4992BF33-37D5-4E15-B890-F57ED26B858F}" type="slidenum">
              <a:rPr lang="fr-FR" sz="1200" b="0">
                <a:solidFill>
                  <a:schemeClr val="tx1"/>
                </a:solidFill>
              </a:rPr>
              <a:pPr>
                <a:spcBef>
                  <a:spcPct val="50000"/>
                </a:spcBef>
              </a:pPr>
              <a:t>19</a:t>
            </a:fld>
            <a:endParaRPr lang="fr-FR" sz="1200" b="0">
              <a:solidFill>
                <a:schemeClr val="tx1"/>
              </a:solidFill>
            </a:endParaRPr>
          </a:p>
        </p:txBody>
      </p:sp>
      <p:sp>
        <p:nvSpPr>
          <p:cNvPr id="38944" name="Rectangle 32"/>
          <p:cNvSpPr>
            <a:spLocks noChangeArrowheads="1"/>
          </p:cNvSpPr>
          <p:nvPr/>
        </p:nvSpPr>
        <p:spPr bwMode="auto">
          <a:xfrm>
            <a:off x="793750" y="87313"/>
            <a:ext cx="7467600" cy="1295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38945" name="Rectangle 33"/>
          <p:cNvSpPr>
            <a:spLocks noChangeArrowheads="1"/>
          </p:cNvSpPr>
          <p:nvPr/>
        </p:nvSpPr>
        <p:spPr bwMode="auto">
          <a:xfrm>
            <a:off x="260350" y="163513"/>
            <a:ext cx="8534400" cy="1143000"/>
          </a:xfrm>
          <a:prstGeom prst="rect">
            <a:avLst/>
          </a:prstGeom>
          <a:noFill/>
          <a:ln w="9525">
            <a:noFill/>
            <a:miter lim="800000"/>
            <a:headEnd/>
            <a:tailEnd/>
          </a:ln>
          <a:effectLst/>
        </p:spPr>
        <p:txBody>
          <a:bodyPr lIns="92075" tIns="46038" rIns="92075" bIns="46038" anchor="ctr"/>
          <a:lstStyle/>
          <a:p>
            <a:pPr algn="ctr" eaLnBrk="0" hangingPunct="0"/>
            <a:r>
              <a:rPr lang="fr-FR" sz="3600" b="0">
                <a:effectLst>
                  <a:outerShdw blurRad="38100" dist="38100" dir="2700000" algn="tl">
                    <a:srgbClr val="000000"/>
                  </a:outerShdw>
                </a:effectLst>
                <a:latin typeface="Arial Black" pitchFamily="34" charset="0"/>
              </a:rPr>
              <a:t>PROCESSUS D’APPARITION  D’UN DOMMAGE</a:t>
            </a:r>
          </a:p>
        </p:txBody>
      </p:sp>
      <p:pic>
        <p:nvPicPr>
          <p:cNvPr id="12289" name="Picture 1"/>
          <p:cNvPicPr>
            <a:picLocks noChangeAspect="1" noChangeArrowheads="1"/>
          </p:cNvPicPr>
          <p:nvPr/>
        </p:nvPicPr>
        <p:blipFill>
          <a:blip r:embed="rId4"/>
          <a:srcRect/>
          <a:stretch>
            <a:fillRect/>
          </a:stretch>
        </p:blipFill>
        <p:spPr bwMode="auto">
          <a:xfrm>
            <a:off x="6286512" y="4357694"/>
            <a:ext cx="2676523" cy="2043110"/>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8939"/>
                                        </p:tgtEl>
                                        <p:attrNameLst>
                                          <p:attrName>style.visibility</p:attrName>
                                        </p:attrNameLst>
                                      </p:cBhvr>
                                      <p:to>
                                        <p:strVal val="visible"/>
                                      </p:to>
                                    </p:set>
                                    <p:anim calcmode="lin" valueType="num">
                                      <p:cBhvr additive="base">
                                        <p:cTn id="25" dur="500" fill="hold"/>
                                        <p:tgtEl>
                                          <p:spTgt spid="38939"/>
                                        </p:tgtEl>
                                        <p:attrNameLst>
                                          <p:attrName>ppt_x</p:attrName>
                                        </p:attrNameLst>
                                      </p:cBhvr>
                                      <p:tavLst>
                                        <p:tav tm="0">
                                          <p:val>
                                            <p:strVal val="1+#ppt_w/2"/>
                                          </p:val>
                                        </p:tav>
                                        <p:tav tm="100000">
                                          <p:val>
                                            <p:strVal val="#ppt_x"/>
                                          </p:val>
                                        </p:tav>
                                      </p:tavLst>
                                    </p:anim>
                                    <p:anim calcmode="lin" valueType="num">
                                      <p:cBhvr additive="base">
                                        <p:cTn id="26" dur="500" fill="hold"/>
                                        <p:tgtEl>
                                          <p:spTgt spid="38939"/>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 presetClass="entr" presetSubtype="3"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500042"/>
            <a:ext cx="7772400" cy="785818"/>
          </a:xfrm>
        </p:spPr>
        <p:txBody>
          <a:bodyPr/>
          <a:lstStyle/>
          <a:p>
            <a:r>
              <a:rPr lang="fr-FR" sz="3200" dirty="0" smtClean="0"/>
              <a:t>Objectifs de l’enseignement</a:t>
            </a:r>
            <a:endParaRPr lang="fr-FR" sz="3200" dirty="0"/>
          </a:p>
        </p:txBody>
      </p:sp>
      <p:sp>
        <p:nvSpPr>
          <p:cNvPr id="3" name="Espace réservé du contenu 2"/>
          <p:cNvSpPr>
            <a:spLocks noGrp="1"/>
          </p:cNvSpPr>
          <p:nvPr>
            <p:ph idx="1"/>
          </p:nvPr>
        </p:nvSpPr>
        <p:spPr/>
        <p:txBody>
          <a:bodyPr/>
          <a:lstStyle/>
          <a:p>
            <a:r>
              <a:rPr lang="fr-FR" dirty="0" smtClean="0"/>
              <a:t>Identifier et évaluer le risque.</a:t>
            </a:r>
          </a:p>
          <a:p>
            <a:r>
              <a:rPr lang="fr-FR" dirty="0" smtClean="0"/>
              <a:t>Mettre en œuvre les méthodes de prévention appropriées.</a:t>
            </a:r>
          </a:p>
          <a:p>
            <a:r>
              <a:rPr lang="fr-FR" dirty="0" smtClean="0"/>
              <a:t>Contrôler la réalité et l’efficacité des dispositifs mis en place.</a:t>
            </a:r>
          </a:p>
          <a:p>
            <a:endParaRPr lang="fr-FR" dirty="0"/>
          </a:p>
        </p:txBody>
      </p:sp>
      <p:sp>
        <p:nvSpPr>
          <p:cNvPr id="4" name="Espace réservé du numéro de diapositive 3"/>
          <p:cNvSpPr>
            <a:spLocks noGrp="1"/>
          </p:cNvSpPr>
          <p:nvPr>
            <p:ph type="sldNum" sz="quarter" idx="12"/>
          </p:nvPr>
        </p:nvSpPr>
        <p:spPr/>
        <p:txBody>
          <a:bodyPr/>
          <a:lstStyle/>
          <a:p>
            <a:fld id="{85C462F0-B296-4F73-8032-011050529C1F}"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81000" y="2895600"/>
            <a:ext cx="8320088" cy="2049463"/>
            <a:chOff x="240" y="1824"/>
            <a:chExt cx="5241" cy="1291"/>
          </a:xfrm>
        </p:grpSpPr>
        <p:sp>
          <p:nvSpPr>
            <p:cNvPr id="40964" name="Oval 4"/>
            <p:cNvSpPr>
              <a:spLocks noChangeArrowheads="1"/>
            </p:cNvSpPr>
            <p:nvPr/>
          </p:nvSpPr>
          <p:spPr bwMode="auto">
            <a:xfrm>
              <a:off x="247" y="1840"/>
              <a:ext cx="3429" cy="1275"/>
            </a:xfrm>
            <a:prstGeom prst="ellipse">
              <a:avLst/>
            </a:prstGeom>
            <a:noFill/>
            <a:ln w="25400">
              <a:solidFill>
                <a:srgbClr val="0000CC"/>
              </a:solidFill>
              <a:round/>
              <a:headEnd/>
              <a:tailEnd/>
            </a:ln>
            <a:effectLst/>
          </p:spPr>
          <p:txBody>
            <a:bodyPr wrap="none" anchor="ctr"/>
            <a:lstStyle/>
            <a:p>
              <a:endParaRPr lang="fr-FR"/>
            </a:p>
          </p:txBody>
        </p:sp>
        <p:sp>
          <p:nvSpPr>
            <p:cNvPr id="40965" name="Rectangle 5"/>
            <p:cNvSpPr>
              <a:spLocks noChangeArrowheads="1"/>
            </p:cNvSpPr>
            <p:nvPr/>
          </p:nvSpPr>
          <p:spPr bwMode="auto">
            <a:xfrm>
              <a:off x="240" y="2113"/>
              <a:ext cx="1968" cy="67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200">
                  <a:latin typeface="Comic Sans MS" pitchFamily="66" charset="0"/>
                </a:rPr>
                <a:t>Énergie électrique</a:t>
              </a:r>
            </a:p>
          </p:txBody>
        </p:sp>
        <p:sp>
          <p:nvSpPr>
            <p:cNvPr id="40966" name="Oval 6"/>
            <p:cNvSpPr>
              <a:spLocks noChangeArrowheads="1"/>
            </p:cNvSpPr>
            <p:nvPr/>
          </p:nvSpPr>
          <p:spPr bwMode="auto">
            <a:xfrm>
              <a:off x="2053" y="1824"/>
              <a:ext cx="3428" cy="1275"/>
            </a:xfrm>
            <a:prstGeom prst="ellipse">
              <a:avLst/>
            </a:prstGeom>
            <a:noFill/>
            <a:ln w="25400">
              <a:solidFill>
                <a:srgbClr val="0000CC"/>
              </a:solidFill>
              <a:round/>
              <a:headEnd/>
              <a:tailEnd/>
            </a:ln>
            <a:effectLst/>
          </p:spPr>
          <p:txBody>
            <a:bodyPr wrap="none" anchor="ctr"/>
            <a:lstStyle/>
            <a:p>
              <a:endParaRPr lang="fr-FR"/>
            </a:p>
          </p:txBody>
        </p:sp>
        <p:sp>
          <p:nvSpPr>
            <p:cNvPr id="40967" name="Rectangle 7"/>
            <p:cNvSpPr>
              <a:spLocks noChangeArrowheads="1"/>
            </p:cNvSpPr>
            <p:nvPr/>
          </p:nvSpPr>
          <p:spPr bwMode="auto">
            <a:xfrm>
              <a:off x="3752" y="2159"/>
              <a:ext cx="1589" cy="40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600">
                  <a:latin typeface="Comic Sans MS" pitchFamily="66" charset="0"/>
                </a:rPr>
                <a:t>Personne</a:t>
              </a:r>
            </a:p>
          </p:txBody>
        </p:sp>
        <p:grpSp>
          <p:nvGrpSpPr>
            <p:cNvPr id="3" name="Group 8"/>
            <p:cNvGrpSpPr>
              <a:grpSpLocks/>
            </p:cNvGrpSpPr>
            <p:nvPr/>
          </p:nvGrpSpPr>
          <p:grpSpPr bwMode="auto">
            <a:xfrm>
              <a:off x="2082" y="1953"/>
              <a:ext cx="1549" cy="1037"/>
              <a:chOff x="2082" y="1776"/>
              <a:chExt cx="1549" cy="1037"/>
            </a:xfrm>
          </p:grpSpPr>
          <p:sp>
            <p:nvSpPr>
              <p:cNvPr id="40969" name="Line 9"/>
              <p:cNvSpPr>
                <a:spLocks noChangeShapeType="1"/>
              </p:cNvSpPr>
              <p:nvPr/>
            </p:nvSpPr>
            <p:spPr bwMode="auto">
              <a:xfrm flipV="1">
                <a:off x="2116" y="1776"/>
                <a:ext cx="575" cy="671"/>
              </a:xfrm>
              <a:prstGeom prst="line">
                <a:avLst/>
              </a:prstGeom>
              <a:noFill/>
              <a:ln w="12700">
                <a:solidFill>
                  <a:srgbClr val="0000CC"/>
                </a:solidFill>
                <a:round/>
                <a:headEnd type="none" w="sm" len="sm"/>
                <a:tailEnd type="none" w="sm" len="sm"/>
              </a:ln>
              <a:effectLst/>
            </p:spPr>
            <p:txBody>
              <a:bodyPr/>
              <a:lstStyle/>
              <a:p>
                <a:endParaRPr lang="fr-FR"/>
              </a:p>
            </p:txBody>
          </p:sp>
          <p:sp>
            <p:nvSpPr>
              <p:cNvPr id="40970" name="Line 10"/>
              <p:cNvSpPr>
                <a:spLocks noChangeShapeType="1"/>
              </p:cNvSpPr>
              <p:nvPr/>
            </p:nvSpPr>
            <p:spPr bwMode="auto">
              <a:xfrm flipV="1">
                <a:off x="2244" y="1776"/>
                <a:ext cx="688" cy="803"/>
              </a:xfrm>
              <a:prstGeom prst="line">
                <a:avLst/>
              </a:prstGeom>
              <a:noFill/>
              <a:ln w="12700">
                <a:solidFill>
                  <a:srgbClr val="0000CC"/>
                </a:solidFill>
                <a:round/>
                <a:headEnd type="none" w="sm" len="sm"/>
                <a:tailEnd type="none" w="sm" len="sm"/>
              </a:ln>
              <a:effectLst/>
            </p:spPr>
            <p:txBody>
              <a:bodyPr/>
              <a:lstStyle/>
              <a:p>
                <a:endParaRPr lang="fr-FR"/>
              </a:p>
            </p:txBody>
          </p:sp>
          <p:sp>
            <p:nvSpPr>
              <p:cNvPr id="40971" name="Line 11"/>
              <p:cNvSpPr>
                <a:spLocks noChangeShapeType="1"/>
              </p:cNvSpPr>
              <p:nvPr/>
            </p:nvSpPr>
            <p:spPr bwMode="auto">
              <a:xfrm flipV="1">
                <a:off x="2410" y="1830"/>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40972" name="Line 12"/>
              <p:cNvSpPr>
                <a:spLocks noChangeShapeType="1"/>
              </p:cNvSpPr>
              <p:nvPr/>
            </p:nvSpPr>
            <p:spPr bwMode="auto">
              <a:xfrm flipV="1">
                <a:off x="2602" y="1908"/>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40973" name="Line 13"/>
              <p:cNvSpPr>
                <a:spLocks noChangeShapeType="1"/>
              </p:cNvSpPr>
              <p:nvPr/>
            </p:nvSpPr>
            <p:spPr bwMode="auto">
              <a:xfrm flipV="1">
                <a:off x="2821" y="2016"/>
                <a:ext cx="683" cy="797"/>
              </a:xfrm>
              <a:prstGeom prst="line">
                <a:avLst/>
              </a:prstGeom>
              <a:noFill/>
              <a:ln w="12700">
                <a:solidFill>
                  <a:srgbClr val="0000CC"/>
                </a:solidFill>
                <a:round/>
                <a:headEnd type="none" w="sm" len="sm"/>
                <a:tailEnd type="none" w="sm" len="sm"/>
              </a:ln>
              <a:effectLst/>
            </p:spPr>
            <p:txBody>
              <a:bodyPr/>
              <a:lstStyle/>
              <a:p>
                <a:endParaRPr lang="fr-FR"/>
              </a:p>
            </p:txBody>
          </p:sp>
          <p:sp>
            <p:nvSpPr>
              <p:cNvPr id="40974" name="Line 14"/>
              <p:cNvSpPr>
                <a:spLocks noChangeShapeType="1"/>
              </p:cNvSpPr>
              <p:nvPr/>
            </p:nvSpPr>
            <p:spPr bwMode="auto">
              <a:xfrm flipV="1">
                <a:off x="3105" y="2159"/>
                <a:ext cx="526" cy="614"/>
              </a:xfrm>
              <a:prstGeom prst="line">
                <a:avLst/>
              </a:prstGeom>
              <a:noFill/>
              <a:ln w="12700">
                <a:solidFill>
                  <a:srgbClr val="0000CC"/>
                </a:solidFill>
                <a:round/>
                <a:headEnd type="none" w="sm" len="sm"/>
                <a:tailEnd type="none" w="sm" len="sm"/>
              </a:ln>
              <a:effectLst/>
            </p:spPr>
            <p:txBody>
              <a:bodyPr/>
              <a:lstStyle/>
              <a:p>
                <a:endParaRPr lang="fr-FR"/>
              </a:p>
            </p:txBody>
          </p:sp>
          <p:sp>
            <p:nvSpPr>
              <p:cNvPr id="40975" name="Line 15"/>
              <p:cNvSpPr>
                <a:spLocks noChangeShapeType="1"/>
              </p:cNvSpPr>
              <p:nvPr/>
            </p:nvSpPr>
            <p:spPr bwMode="auto">
              <a:xfrm flipV="1">
                <a:off x="2082" y="1971"/>
                <a:ext cx="205" cy="239"/>
              </a:xfrm>
              <a:prstGeom prst="line">
                <a:avLst/>
              </a:prstGeom>
              <a:noFill/>
              <a:ln w="12700">
                <a:solidFill>
                  <a:srgbClr val="0000CC"/>
                </a:solidFill>
                <a:round/>
                <a:headEnd type="none" w="sm" len="sm"/>
                <a:tailEnd type="none" w="sm" len="sm"/>
              </a:ln>
              <a:effectLst/>
            </p:spPr>
            <p:txBody>
              <a:bodyPr/>
              <a:lstStyle/>
              <a:p>
                <a:endParaRPr lang="fr-FR"/>
              </a:p>
            </p:txBody>
          </p:sp>
        </p:grpSp>
      </p:grpSp>
      <p:grpSp>
        <p:nvGrpSpPr>
          <p:cNvPr id="4" name="Group 16"/>
          <p:cNvGrpSpPr>
            <a:grpSpLocks/>
          </p:cNvGrpSpPr>
          <p:nvPr/>
        </p:nvGrpSpPr>
        <p:grpSpPr bwMode="auto">
          <a:xfrm>
            <a:off x="0" y="1447800"/>
            <a:ext cx="4114800" cy="2133600"/>
            <a:chOff x="63" y="1199"/>
            <a:chExt cx="2696" cy="808"/>
          </a:xfrm>
        </p:grpSpPr>
        <p:sp>
          <p:nvSpPr>
            <p:cNvPr id="40977" name="Rectangle 17"/>
            <p:cNvSpPr>
              <a:spLocks noChangeArrowheads="1"/>
            </p:cNvSpPr>
            <p:nvPr/>
          </p:nvSpPr>
          <p:spPr bwMode="auto">
            <a:xfrm flipH="1">
              <a:off x="63" y="1199"/>
              <a:ext cx="2024" cy="525"/>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dirty="0">
                  <a:solidFill>
                    <a:schemeClr val="hlink"/>
                  </a:solidFill>
                  <a:latin typeface="Comic Sans MS" pitchFamily="66" charset="0"/>
                </a:rPr>
                <a:t>Travail proximité pièce nue sous tension</a:t>
              </a:r>
            </a:p>
          </p:txBody>
        </p:sp>
        <p:sp>
          <p:nvSpPr>
            <p:cNvPr id="40978" name="Line 18"/>
            <p:cNvSpPr>
              <a:spLocks noChangeShapeType="1"/>
            </p:cNvSpPr>
            <p:nvPr/>
          </p:nvSpPr>
          <p:spPr bwMode="auto">
            <a:xfrm flipH="1" flipV="1">
              <a:off x="2085" y="1393"/>
              <a:ext cx="650" cy="575"/>
            </a:xfrm>
            <a:prstGeom prst="line">
              <a:avLst/>
            </a:prstGeom>
            <a:noFill/>
            <a:ln w="25400">
              <a:solidFill>
                <a:schemeClr val="tx1"/>
              </a:solidFill>
              <a:round/>
              <a:headEnd type="none" w="sm" len="sm"/>
              <a:tailEnd type="none" w="sm" len="sm"/>
            </a:ln>
            <a:effectLst/>
          </p:spPr>
          <p:txBody>
            <a:bodyPr/>
            <a:lstStyle/>
            <a:p>
              <a:endParaRPr lang="fr-FR"/>
            </a:p>
          </p:txBody>
        </p:sp>
        <p:sp>
          <p:nvSpPr>
            <p:cNvPr id="40979" name="Oval 19"/>
            <p:cNvSpPr>
              <a:spLocks noChangeArrowheads="1"/>
            </p:cNvSpPr>
            <p:nvPr/>
          </p:nvSpPr>
          <p:spPr bwMode="auto">
            <a:xfrm flipH="1">
              <a:off x="2713" y="1961"/>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nvGrpSpPr>
          <p:cNvPr id="5" name="Group 20"/>
          <p:cNvGrpSpPr>
            <a:grpSpLocks/>
          </p:cNvGrpSpPr>
          <p:nvPr/>
        </p:nvGrpSpPr>
        <p:grpSpPr bwMode="auto">
          <a:xfrm>
            <a:off x="4648200" y="1600200"/>
            <a:ext cx="4495800" cy="2514600"/>
            <a:chOff x="2592" y="1151"/>
            <a:chExt cx="3071" cy="1346"/>
          </a:xfrm>
        </p:grpSpPr>
        <p:sp>
          <p:nvSpPr>
            <p:cNvPr id="40981" name="Freeform 21"/>
            <p:cNvSpPr>
              <a:spLocks/>
            </p:cNvSpPr>
            <p:nvPr/>
          </p:nvSpPr>
          <p:spPr bwMode="auto">
            <a:xfrm>
              <a:off x="2592" y="2112"/>
              <a:ext cx="577" cy="385"/>
            </a:xfrm>
            <a:custGeom>
              <a:avLst/>
              <a:gdLst/>
              <a:ahLst/>
              <a:cxnLst>
                <a:cxn ang="0">
                  <a:pos x="288" y="103"/>
                </a:cxn>
                <a:cxn ang="0">
                  <a:pos x="223" y="41"/>
                </a:cxn>
                <a:cxn ang="0">
                  <a:pos x="195" y="112"/>
                </a:cxn>
                <a:cxn ang="0">
                  <a:pos x="10" y="41"/>
                </a:cxn>
                <a:cxn ang="0">
                  <a:pos x="123" y="135"/>
                </a:cxn>
                <a:cxn ang="0">
                  <a:pos x="0" y="153"/>
                </a:cxn>
                <a:cxn ang="0">
                  <a:pos x="99" y="209"/>
                </a:cxn>
                <a:cxn ang="0">
                  <a:pos x="4" y="259"/>
                </a:cxn>
                <a:cxn ang="0">
                  <a:pos x="151" y="248"/>
                </a:cxn>
                <a:cxn ang="0">
                  <a:pos x="127" y="313"/>
                </a:cxn>
                <a:cxn ang="0">
                  <a:pos x="206" y="278"/>
                </a:cxn>
                <a:cxn ang="0">
                  <a:pos x="226" y="384"/>
                </a:cxn>
                <a:cxn ang="0">
                  <a:pos x="281" y="266"/>
                </a:cxn>
                <a:cxn ang="0">
                  <a:pos x="353" y="351"/>
                </a:cxn>
                <a:cxn ang="0">
                  <a:pos x="374" y="257"/>
                </a:cxn>
                <a:cxn ang="0">
                  <a:pos x="484" y="322"/>
                </a:cxn>
                <a:cxn ang="0">
                  <a:pos x="449" y="230"/>
                </a:cxn>
                <a:cxn ang="0">
                  <a:pos x="576" y="236"/>
                </a:cxn>
                <a:cxn ang="0">
                  <a:pos x="470" y="186"/>
                </a:cxn>
                <a:cxn ang="0">
                  <a:pos x="563" y="145"/>
                </a:cxn>
                <a:cxn ang="0">
                  <a:pos x="445" y="130"/>
                </a:cxn>
                <a:cxn ang="0">
                  <a:pos x="490" y="79"/>
                </a:cxn>
                <a:cxn ang="0">
                  <a:pos x="377" y="95"/>
                </a:cxn>
                <a:cxn ang="0">
                  <a:pos x="387" y="0"/>
                </a:cxn>
                <a:cxn ang="0">
                  <a:pos x="288" y="103"/>
                </a:cxn>
              </a:cxnLst>
              <a:rect l="0" t="0" r="r" b="b"/>
              <a:pathLst>
                <a:path w="577" h="385">
                  <a:moveTo>
                    <a:pt x="288" y="103"/>
                  </a:moveTo>
                  <a:lnTo>
                    <a:pt x="223" y="41"/>
                  </a:lnTo>
                  <a:lnTo>
                    <a:pt x="195" y="112"/>
                  </a:lnTo>
                  <a:lnTo>
                    <a:pt x="10" y="41"/>
                  </a:lnTo>
                  <a:lnTo>
                    <a:pt x="123" y="135"/>
                  </a:lnTo>
                  <a:lnTo>
                    <a:pt x="0" y="153"/>
                  </a:lnTo>
                  <a:lnTo>
                    <a:pt x="99" y="209"/>
                  </a:lnTo>
                  <a:lnTo>
                    <a:pt x="4" y="259"/>
                  </a:lnTo>
                  <a:lnTo>
                    <a:pt x="151" y="248"/>
                  </a:lnTo>
                  <a:lnTo>
                    <a:pt x="127" y="313"/>
                  </a:lnTo>
                  <a:lnTo>
                    <a:pt x="206" y="278"/>
                  </a:lnTo>
                  <a:lnTo>
                    <a:pt x="226" y="384"/>
                  </a:lnTo>
                  <a:lnTo>
                    <a:pt x="281" y="266"/>
                  </a:lnTo>
                  <a:lnTo>
                    <a:pt x="353" y="351"/>
                  </a:lnTo>
                  <a:lnTo>
                    <a:pt x="374" y="257"/>
                  </a:lnTo>
                  <a:lnTo>
                    <a:pt x="484" y="322"/>
                  </a:lnTo>
                  <a:lnTo>
                    <a:pt x="449" y="230"/>
                  </a:lnTo>
                  <a:lnTo>
                    <a:pt x="576" y="236"/>
                  </a:lnTo>
                  <a:lnTo>
                    <a:pt x="470" y="186"/>
                  </a:lnTo>
                  <a:lnTo>
                    <a:pt x="563" y="145"/>
                  </a:lnTo>
                  <a:lnTo>
                    <a:pt x="445" y="130"/>
                  </a:lnTo>
                  <a:lnTo>
                    <a:pt x="490" y="79"/>
                  </a:lnTo>
                  <a:lnTo>
                    <a:pt x="377" y="95"/>
                  </a:lnTo>
                  <a:lnTo>
                    <a:pt x="387" y="0"/>
                  </a:lnTo>
                  <a:lnTo>
                    <a:pt x="288" y="103"/>
                  </a:lnTo>
                </a:path>
              </a:pathLst>
            </a:custGeom>
            <a:solidFill>
              <a:schemeClr val="hlink"/>
            </a:solidFill>
            <a:ln w="12700" cap="rnd" cmpd="sng">
              <a:solidFill>
                <a:schemeClr val="tx1"/>
              </a:solidFill>
              <a:prstDash val="solid"/>
              <a:round/>
              <a:headEnd/>
              <a:tailEnd/>
            </a:ln>
            <a:effectLst/>
          </p:spPr>
          <p:txBody>
            <a:bodyPr/>
            <a:lstStyle/>
            <a:p>
              <a:endParaRPr lang="fr-FR"/>
            </a:p>
          </p:txBody>
        </p:sp>
        <p:grpSp>
          <p:nvGrpSpPr>
            <p:cNvPr id="6" name="Group 22"/>
            <p:cNvGrpSpPr>
              <a:grpSpLocks/>
            </p:cNvGrpSpPr>
            <p:nvPr/>
          </p:nvGrpSpPr>
          <p:grpSpPr bwMode="auto">
            <a:xfrm>
              <a:off x="2865" y="1151"/>
              <a:ext cx="2798" cy="1168"/>
              <a:chOff x="2865" y="1151"/>
              <a:chExt cx="2798" cy="1168"/>
            </a:xfrm>
          </p:grpSpPr>
          <p:sp>
            <p:nvSpPr>
              <p:cNvPr id="40983" name="Rectangle 23"/>
              <p:cNvSpPr>
                <a:spLocks noChangeArrowheads="1"/>
              </p:cNvSpPr>
              <p:nvPr/>
            </p:nvSpPr>
            <p:spPr bwMode="auto">
              <a:xfrm>
                <a:off x="3642" y="1151"/>
                <a:ext cx="2021" cy="513"/>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dirty="0">
                    <a:solidFill>
                      <a:schemeClr val="hlink"/>
                    </a:solidFill>
                    <a:latin typeface="Comic Sans MS" pitchFamily="66" charset="0"/>
                  </a:rPr>
                  <a:t>Le tournevis ripe</a:t>
                </a:r>
              </a:p>
            </p:txBody>
          </p:sp>
          <p:sp>
            <p:nvSpPr>
              <p:cNvPr id="40984" name="Line 24"/>
              <p:cNvSpPr>
                <a:spLocks noChangeShapeType="1"/>
              </p:cNvSpPr>
              <p:nvPr/>
            </p:nvSpPr>
            <p:spPr bwMode="auto">
              <a:xfrm flipV="1">
                <a:off x="2880" y="1345"/>
                <a:ext cx="760" cy="959"/>
              </a:xfrm>
              <a:prstGeom prst="line">
                <a:avLst/>
              </a:prstGeom>
              <a:noFill/>
              <a:ln w="25400">
                <a:solidFill>
                  <a:schemeClr val="tx1"/>
                </a:solidFill>
                <a:round/>
                <a:headEnd type="none" w="sm" len="sm"/>
                <a:tailEnd type="none" w="sm" len="sm"/>
              </a:ln>
              <a:effectLst/>
            </p:spPr>
            <p:txBody>
              <a:bodyPr/>
              <a:lstStyle/>
              <a:p>
                <a:endParaRPr lang="fr-FR"/>
              </a:p>
            </p:txBody>
          </p:sp>
          <p:sp>
            <p:nvSpPr>
              <p:cNvPr id="40985" name="Oval 25"/>
              <p:cNvSpPr>
                <a:spLocks noChangeArrowheads="1"/>
              </p:cNvSpPr>
              <p:nvPr/>
            </p:nvSpPr>
            <p:spPr bwMode="auto">
              <a:xfrm>
                <a:off x="2865" y="2273"/>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pic>
        <p:nvPicPr>
          <p:cNvPr id="40987" name="Picture 27"/>
          <p:cNvPicPr>
            <a:picLocks noChangeArrowheads="1"/>
          </p:cNvPicPr>
          <p:nvPr/>
        </p:nvPicPr>
        <p:blipFill>
          <a:blip r:embed="rId3"/>
          <a:srcRect/>
          <a:stretch>
            <a:fillRect/>
          </a:stretch>
        </p:blipFill>
        <p:spPr bwMode="auto">
          <a:xfrm>
            <a:off x="3612346" y="3962400"/>
            <a:ext cx="1621496" cy="1595438"/>
          </a:xfrm>
          <a:prstGeom prst="rect">
            <a:avLst/>
          </a:prstGeom>
          <a:noFill/>
          <a:ln w="9525">
            <a:noFill/>
            <a:miter lim="800000"/>
            <a:headEnd/>
            <a:tailEnd/>
          </a:ln>
          <a:effectLst/>
        </p:spPr>
      </p:pic>
      <p:sp>
        <p:nvSpPr>
          <p:cNvPr id="40990" name="Text Box 30"/>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D8FF76F1-0E51-40BB-9F79-6300E69D39DA}" type="slidenum">
              <a:rPr lang="fr-FR" sz="1200" b="0">
                <a:solidFill>
                  <a:schemeClr val="tx1"/>
                </a:solidFill>
              </a:rPr>
              <a:pPr>
                <a:spcBef>
                  <a:spcPct val="50000"/>
                </a:spcBef>
              </a:pPr>
              <a:t>20</a:t>
            </a:fld>
            <a:endParaRPr lang="fr-FR" sz="1200" b="0">
              <a:solidFill>
                <a:schemeClr val="tx1"/>
              </a:solidFill>
            </a:endParaRPr>
          </a:p>
        </p:txBody>
      </p:sp>
      <p:sp>
        <p:nvSpPr>
          <p:cNvPr id="40992" name="Rectangle 32"/>
          <p:cNvSpPr>
            <a:spLocks noChangeArrowheads="1"/>
          </p:cNvSpPr>
          <p:nvPr/>
        </p:nvSpPr>
        <p:spPr bwMode="auto">
          <a:xfrm>
            <a:off x="793750" y="87313"/>
            <a:ext cx="7467600" cy="1295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40993" name="Rectangle 33"/>
          <p:cNvSpPr>
            <a:spLocks noChangeArrowheads="1"/>
          </p:cNvSpPr>
          <p:nvPr/>
        </p:nvSpPr>
        <p:spPr bwMode="auto">
          <a:xfrm>
            <a:off x="260350" y="163513"/>
            <a:ext cx="8534400" cy="1143000"/>
          </a:xfrm>
          <a:prstGeom prst="rect">
            <a:avLst/>
          </a:prstGeom>
          <a:noFill/>
          <a:ln w="9525">
            <a:noFill/>
            <a:miter lim="800000"/>
            <a:headEnd/>
            <a:tailEnd/>
          </a:ln>
          <a:effectLst/>
        </p:spPr>
        <p:txBody>
          <a:bodyPr lIns="92075" tIns="46038" rIns="92075" bIns="46038" anchor="ctr"/>
          <a:lstStyle/>
          <a:p>
            <a:pPr algn="ctr" eaLnBrk="0" hangingPunct="0"/>
            <a:r>
              <a:rPr lang="fr-FR" sz="3600" b="0">
                <a:effectLst>
                  <a:outerShdw blurRad="38100" dist="38100" dir="2700000" algn="tl">
                    <a:srgbClr val="000000"/>
                  </a:outerShdw>
                </a:effectLst>
                <a:latin typeface="Arial Black" pitchFamily="34" charset="0"/>
              </a:rPr>
              <a:t>PROCESSUS D’APPARITION  D’UN DOMMAGE</a:t>
            </a:r>
          </a:p>
        </p:txBody>
      </p:sp>
      <p:pic>
        <p:nvPicPr>
          <p:cNvPr id="10241" name="Picture 1"/>
          <p:cNvPicPr>
            <a:picLocks noChangeAspect="1" noChangeArrowheads="1"/>
          </p:cNvPicPr>
          <p:nvPr/>
        </p:nvPicPr>
        <p:blipFill>
          <a:blip r:embed="rId4"/>
          <a:srcRect/>
          <a:stretch>
            <a:fillRect/>
          </a:stretch>
        </p:blipFill>
        <p:spPr bwMode="auto">
          <a:xfrm>
            <a:off x="3571868" y="1428736"/>
            <a:ext cx="2000265" cy="1285884"/>
          </a:xfrm>
          <a:prstGeom prst="rect">
            <a:avLst/>
          </a:prstGeom>
          <a:noFill/>
          <a:ln w="9525">
            <a:noFill/>
            <a:miter lim="800000"/>
            <a:headEnd/>
            <a:tailEnd/>
          </a:ln>
          <a:effectLst/>
        </p:spPr>
      </p:pic>
      <p:pic>
        <p:nvPicPr>
          <p:cNvPr id="36" name="Picture 1098" descr="Image4"/>
          <p:cNvPicPr>
            <a:picLocks noChangeAspect="1" noChangeArrowheads="1"/>
          </p:cNvPicPr>
          <p:nvPr/>
        </p:nvPicPr>
        <p:blipFill>
          <a:blip r:embed="rId5" cstate="print"/>
          <a:srcRect/>
          <a:stretch>
            <a:fillRect/>
          </a:stretch>
        </p:blipFill>
        <p:spPr bwMode="auto">
          <a:xfrm>
            <a:off x="6858016" y="4429132"/>
            <a:ext cx="2071702" cy="1414458"/>
          </a:xfrm>
          <a:prstGeom prst="rect">
            <a:avLst/>
          </a:prstGeom>
          <a:noFill/>
          <a:ln w="9525">
            <a:noFill/>
            <a:miter lim="800000"/>
            <a:headEnd/>
            <a:tailEnd/>
          </a:ln>
        </p:spPr>
      </p:pic>
      <p:sp>
        <p:nvSpPr>
          <p:cNvPr id="37" name="Oval 28"/>
          <p:cNvSpPr>
            <a:spLocks noChangeArrowheads="1"/>
          </p:cNvSpPr>
          <p:nvPr/>
        </p:nvSpPr>
        <p:spPr bwMode="auto">
          <a:xfrm>
            <a:off x="214281" y="5072074"/>
            <a:ext cx="2571769" cy="785817"/>
          </a:xfrm>
          <a:prstGeom prst="ellipse">
            <a:avLst/>
          </a:prstGeom>
          <a:solidFill>
            <a:srgbClr val="FFFEE9"/>
          </a:solidFill>
          <a:ln w="12700">
            <a:solidFill>
              <a:schemeClr val="tx1"/>
            </a:solidFill>
            <a:round/>
            <a:headEnd/>
            <a:tailEnd/>
          </a:ln>
          <a:effectLst/>
        </p:spPr>
        <p:txBody>
          <a:bodyPr wrap="none" anchor="ctr"/>
          <a:lstStyle/>
          <a:p>
            <a:pPr algn="ctr"/>
            <a:r>
              <a:rPr lang="fr-FR" sz="1800" b="1" i="1" dirty="0" smtClean="0">
                <a:solidFill>
                  <a:schemeClr val="hlink"/>
                </a:solidFill>
                <a:latin typeface="Comic Sans MS" pitchFamily="66" charset="0"/>
              </a:rPr>
              <a:t>électrisation</a:t>
            </a:r>
            <a:endParaRPr lang="fr-FR" sz="1800" b="1" i="1" dirty="0"/>
          </a:p>
        </p:txBody>
      </p:sp>
      <p:sp>
        <p:nvSpPr>
          <p:cNvPr id="38" name="Oval 28"/>
          <p:cNvSpPr>
            <a:spLocks noChangeArrowheads="1"/>
          </p:cNvSpPr>
          <p:nvPr/>
        </p:nvSpPr>
        <p:spPr bwMode="auto">
          <a:xfrm>
            <a:off x="4357686" y="5072074"/>
            <a:ext cx="2286016" cy="785817"/>
          </a:xfrm>
          <a:prstGeom prst="ellipse">
            <a:avLst/>
          </a:prstGeom>
          <a:solidFill>
            <a:srgbClr val="FFFEE9"/>
          </a:solidFill>
          <a:ln w="12700">
            <a:solidFill>
              <a:schemeClr val="tx1"/>
            </a:solidFill>
            <a:round/>
            <a:headEnd/>
            <a:tailEnd/>
          </a:ln>
          <a:effectLst/>
        </p:spPr>
        <p:txBody>
          <a:bodyPr wrap="none" anchor="ctr"/>
          <a:lstStyle/>
          <a:p>
            <a:pPr algn="ctr"/>
            <a:r>
              <a:rPr lang="fr-FR" sz="1800" b="1" i="1" dirty="0" smtClean="0">
                <a:solidFill>
                  <a:schemeClr val="hlink"/>
                </a:solidFill>
                <a:latin typeface="Comic Sans MS" pitchFamily="66" charset="0"/>
              </a:rPr>
              <a:t>électrocution</a:t>
            </a:r>
            <a:endParaRPr lang="fr-FR" sz="1800" b="1" i="1" dirty="0"/>
          </a:p>
        </p:txBody>
      </p:sp>
      <p:sp>
        <p:nvSpPr>
          <p:cNvPr id="39" name="Rectangle 38"/>
          <p:cNvSpPr/>
          <p:nvPr/>
        </p:nvSpPr>
        <p:spPr bwMode="auto">
          <a:xfrm>
            <a:off x="71438" y="5929330"/>
            <a:ext cx="3857620" cy="8572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fr-FR" sz="1600" b="1" dirty="0" smtClean="0"/>
              <a:t>correspond au passage du courant électrique sans le corps humain , elle provoque des lésions par fois grave </a:t>
            </a:r>
            <a:r>
              <a:rPr lang="fr-FR" sz="1600" dirty="0" smtClean="0"/>
              <a:t/>
            </a:r>
            <a:br>
              <a:rPr lang="fr-FR" sz="1600" dirty="0" smtClean="0"/>
            </a:br>
            <a:endParaRPr kumimoji="0" lang="fr-FR" sz="1600" b="0" i="0" u="none" strike="noStrike" cap="none" normalizeH="0" baseline="0" dirty="0" smtClean="0">
              <a:ln>
                <a:noFill/>
              </a:ln>
              <a:solidFill>
                <a:schemeClr val="tx1"/>
              </a:solidFill>
              <a:effectLst/>
              <a:latin typeface="Times New Roman" pitchFamily="18" charset="0"/>
            </a:endParaRPr>
          </a:p>
        </p:txBody>
      </p:sp>
      <p:sp>
        <p:nvSpPr>
          <p:cNvPr id="40" name="Rectangle 39"/>
          <p:cNvSpPr/>
          <p:nvPr/>
        </p:nvSpPr>
        <p:spPr bwMode="auto">
          <a:xfrm>
            <a:off x="4214810" y="5929330"/>
            <a:ext cx="4929190" cy="928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fr-FR" sz="1500" b="1" dirty="0" smtClean="0"/>
              <a:t>désigne la mort immédiate consécutive à l’électrisation, des graves effets contraction tétanisation musculaire, paralyser, respiration, brûlure interne et externe, fibrillation cardiaque , mort </a:t>
            </a:r>
            <a:r>
              <a:rPr lang="fr-FR" sz="1600" dirty="0" smtClean="0"/>
              <a:t/>
            </a:r>
            <a:br>
              <a:rPr lang="fr-FR" sz="1600" dirty="0" smtClean="0"/>
            </a:br>
            <a:r>
              <a:rPr lang="fr-FR" sz="1600" dirty="0" smtClean="0"/>
              <a:t> </a:t>
            </a:r>
            <a:br>
              <a:rPr lang="fr-FR" sz="1600" dirty="0" smtClean="0"/>
            </a:br>
            <a:endParaRPr kumimoji="0" lang="fr-FR" sz="16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81000" y="2971800"/>
            <a:ext cx="8320088" cy="2049463"/>
            <a:chOff x="240" y="1872"/>
            <a:chExt cx="5241" cy="1291"/>
          </a:xfrm>
        </p:grpSpPr>
        <p:sp>
          <p:nvSpPr>
            <p:cNvPr id="43012" name="Oval 4"/>
            <p:cNvSpPr>
              <a:spLocks noChangeArrowheads="1"/>
            </p:cNvSpPr>
            <p:nvPr/>
          </p:nvSpPr>
          <p:spPr bwMode="auto">
            <a:xfrm>
              <a:off x="247" y="1888"/>
              <a:ext cx="3429" cy="1275"/>
            </a:xfrm>
            <a:prstGeom prst="ellipse">
              <a:avLst/>
            </a:prstGeom>
            <a:noFill/>
            <a:ln w="25400">
              <a:solidFill>
                <a:srgbClr val="0000CC"/>
              </a:solidFill>
              <a:round/>
              <a:headEnd/>
              <a:tailEnd/>
            </a:ln>
            <a:effectLst/>
          </p:spPr>
          <p:txBody>
            <a:bodyPr wrap="none" anchor="ctr"/>
            <a:lstStyle/>
            <a:p>
              <a:endParaRPr lang="fr-FR"/>
            </a:p>
          </p:txBody>
        </p:sp>
        <p:sp>
          <p:nvSpPr>
            <p:cNvPr id="43013" name="Rectangle 5"/>
            <p:cNvSpPr>
              <a:spLocks noChangeArrowheads="1"/>
            </p:cNvSpPr>
            <p:nvPr/>
          </p:nvSpPr>
          <p:spPr bwMode="auto">
            <a:xfrm>
              <a:off x="240" y="2161"/>
              <a:ext cx="1968" cy="67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200">
                  <a:latin typeface="Comic Sans MS" pitchFamily="66" charset="0"/>
                </a:rPr>
                <a:t>Énergie cinétique</a:t>
              </a:r>
            </a:p>
          </p:txBody>
        </p:sp>
        <p:sp>
          <p:nvSpPr>
            <p:cNvPr id="43014" name="Oval 6"/>
            <p:cNvSpPr>
              <a:spLocks noChangeArrowheads="1"/>
            </p:cNvSpPr>
            <p:nvPr/>
          </p:nvSpPr>
          <p:spPr bwMode="auto">
            <a:xfrm>
              <a:off x="2053" y="1872"/>
              <a:ext cx="3428" cy="1275"/>
            </a:xfrm>
            <a:prstGeom prst="ellipse">
              <a:avLst/>
            </a:prstGeom>
            <a:noFill/>
            <a:ln w="25400">
              <a:solidFill>
                <a:srgbClr val="0000CC"/>
              </a:solidFill>
              <a:round/>
              <a:headEnd/>
              <a:tailEnd/>
            </a:ln>
            <a:effectLst/>
          </p:spPr>
          <p:txBody>
            <a:bodyPr wrap="none" anchor="ctr"/>
            <a:lstStyle/>
            <a:p>
              <a:endParaRPr lang="fr-FR"/>
            </a:p>
          </p:txBody>
        </p:sp>
        <p:sp>
          <p:nvSpPr>
            <p:cNvPr id="43015" name="Rectangle 7"/>
            <p:cNvSpPr>
              <a:spLocks noChangeArrowheads="1"/>
            </p:cNvSpPr>
            <p:nvPr/>
          </p:nvSpPr>
          <p:spPr bwMode="auto">
            <a:xfrm>
              <a:off x="3752" y="2207"/>
              <a:ext cx="1589" cy="40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600">
                  <a:latin typeface="Comic Sans MS" pitchFamily="66" charset="0"/>
                </a:rPr>
                <a:t>Personne</a:t>
              </a:r>
            </a:p>
          </p:txBody>
        </p:sp>
        <p:grpSp>
          <p:nvGrpSpPr>
            <p:cNvPr id="3" name="Group 8"/>
            <p:cNvGrpSpPr>
              <a:grpSpLocks/>
            </p:cNvGrpSpPr>
            <p:nvPr/>
          </p:nvGrpSpPr>
          <p:grpSpPr bwMode="auto">
            <a:xfrm>
              <a:off x="2082" y="2001"/>
              <a:ext cx="1549" cy="1037"/>
              <a:chOff x="2082" y="1776"/>
              <a:chExt cx="1549" cy="1037"/>
            </a:xfrm>
          </p:grpSpPr>
          <p:sp>
            <p:nvSpPr>
              <p:cNvPr id="43017" name="Line 9"/>
              <p:cNvSpPr>
                <a:spLocks noChangeShapeType="1"/>
              </p:cNvSpPr>
              <p:nvPr/>
            </p:nvSpPr>
            <p:spPr bwMode="auto">
              <a:xfrm flipV="1">
                <a:off x="2116" y="1776"/>
                <a:ext cx="575" cy="671"/>
              </a:xfrm>
              <a:prstGeom prst="line">
                <a:avLst/>
              </a:prstGeom>
              <a:noFill/>
              <a:ln w="12700">
                <a:solidFill>
                  <a:srgbClr val="0000CC"/>
                </a:solidFill>
                <a:round/>
                <a:headEnd type="none" w="sm" len="sm"/>
                <a:tailEnd type="none" w="sm" len="sm"/>
              </a:ln>
              <a:effectLst/>
            </p:spPr>
            <p:txBody>
              <a:bodyPr/>
              <a:lstStyle/>
              <a:p>
                <a:endParaRPr lang="fr-FR"/>
              </a:p>
            </p:txBody>
          </p:sp>
          <p:sp>
            <p:nvSpPr>
              <p:cNvPr id="43018" name="Line 10"/>
              <p:cNvSpPr>
                <a:spLocks noChangeShapeType="1"/>
              </p:cNvSpPr>
              <p:nvPr/>
            </p:nvSpPr>
            <p:spPr bwMode="auto">
              <a:xfrm flipV="1">
                <a:off x="2244" y="1776"/>
                <a:ext cx="688" cy="803"/>
              </a:xfrm>
              <a:prstGeom prst="line">
                <a:avLst/>
              </a:prstGeom>
              <a:noFill/>
              <a:ln w="12700">
                <a:solidFill>
                  <a:srgbClr val="0000CC"/>
                </a:solidFill>
                <a:round/>
                <a:headEnd type="none" w="sm" len="sm"/>
                <a:tailEnd type="none" w="sm" len="sm"/>
              </a:ln>
              <a:effectLst/>
            </p:spPr>
            <p:txBody>
              <a:bodyPr/>
              <a:lstStyle/>
              <a:p>
                <a:endParaRPr lang="fr-FR"/>
              </a:p>
            </p:txBody>
          </p:sp>
          <p:sp>
            <p:nvSpPr>
              <p:cNvPr id="43019" name="Line 11"/>
              <p:cNvSpPr>
                <a:spLocks noChangeShapeType="1"/>
              </p:cNvSpPr>
              <p:nvPr/>
            </p:nvSpPr>
            <p:spPr bwMode="auto">
              <a:xfrm flipV="1">
                <a:off x="2410" y="1830"/>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43020" name="Line 12"/>
              <p:cNvSpPr>
                <a:spLocks noChangeShapeType="1"/>
              </p:cNvSpPr>
              <p:nvPr/>
            </p:nvSpPr>
            <p:spPr bwMode="auto">
              <a:xfrm flipV="1">
                <a:off x="2602" y="1908"/>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43021" name="Line 13"/>
              <p:cNvSpPr>
                <a:spLocks noChangeShapeType="1"/>
              </p:cNvSpPr>
              <p:nvPr/>
            </p:nvSpPr>
            <p:spPr bwMode="auto">
              <a:xfrm flipV="1">
                <a:off x="2821" y="2016"/>
                <a:ext cx="683" cy="797"/>
              </a:xfrm>
              <a:prstGeom prst="line">
                <a:avLst/>
              </a:prstGeom>
              <a:noFill/>
              <a:ln w="12700">
                <a:solidFill>
                  <a:srgbClr val="0000CC"/>
                </a:solidFill>
                <a:round/>
                <a:headEnd type="none" w="sm" len="sm"/>
                <a:tailEnd type="none" w="sm" len="sm"/>
              </a:ln>
              <a:effectLst/>
            </p:spPr>
            <p:txBody>
              <a:bodyPr/>
              <a:lstStyle/>
              <a:p>
                <a:endParaRPr lang="fr-FR"/>
              </a:p>
            </p:txBody>
          </p:sp>
          <p:sp>
            <p:nvSpPr>
              <p:cNvPr id="43022" name="Line 14"/>
              <p:cNvSpPr>
                <a:spLocks noChangeShapeType="1"/>
              </p:cNvSpPr>
              <p:nvPr/>
            </p:nvSpPr>
            <p:spPr bwMode="auto">
              <a:xfrm flipV="1">
                <a:off x="3105" y="2159"/>
                <a:ext cx="526" cy="614"/>
              </a:xfrm>
              <a:prstGeom prst="line">
                <a:avLst/>
              </a:prstGeom>
              <a:noFill/>
              <a:ln w="12700">
                <a:solidFill>
                  <a:srgbClr val="0000CC"/>
                </a:solidFill>
                <a:round/>
                <a:headEnd type="none" w="sm" len="sm"/>
                <a:tailEnd type="none" w="sm" len="sm"/>
              </a:ln>
              <a:effectLst/>
            </p:spPr>
            <p:txBody>
              <a:bodyPr/>
              <a:lstStyle/>
              <a:p>
                <a:endParaRPr lang="fr-FR"/>
              </a:p>
            </p:txBody>
          </p:sp>
          <p:sp>
            <p:nvSpPr>
              <p:cNvPr id="43023" name="Line 15"/>
              <p:cNvSpPr>
                <a:spLocks noChangeShapeType="1"/>
              </p:cNvSpPr>
              <p:nvPr/>
            </p:nvSpPr>
            <p:spPr bwMode="auto">
              <a:xfrm flipV="1">
                <a:off x="2082" y="1971"/>
                <a:ext cx="205" cy="239"/>
              </a:xfrm>
              <a:prstGeom prst="line">
                <a:avLst/>
              </a:prstGeom>
              <a:noFill/>
              <a:ln w="12700">
                <a:solidFill>
                  <a:srgbClr val="0000CC"/>
                </a:solidFill>
                <a:round/>
                <a:headEnd type="none" w="sm" len="sm"/>
                <a:tailEnd type="none" w="sm" len="sm"/>
              </a:ln>
              <a:effectLst/>
            </p:spPr>
            <p:txBody>
              <a:bodyPr/>
              <a:lstStyle/>
              <a:p>
                <a:endParaRPr lang="fr-FR"/>
              </a:p>
            </p:txBody>
          </p:sp>
        </p:grpSp>
      </p:grpSp>
      <p:grpSp>
        <p:nvGrpSpPr>
          <p:cNvPr id="4" name="Group 16"/>
          <p:cNvGrpSpPr>
            <a:grpSpLocks/>
          </p:cNvGrpSpPr>
          <p:nvPr/>
        </p:nvGrpSpPr>
        <p:grpSpPr bwMode="auto">
          <a:xfrm>
            <a:off x="92075" y="1524000"/>
            <a:ext cx="4175125" cy="2057400"/>
            <a:chOff x="58" y="1199"/>
            <a:chExt cx="2701" cy="808"/>
          </a:xfrm>
        </p:grpSpPr>
        <p:sp>
          <p:nvSpPr>
            <p:cNvPr id="43025" name="Rectangle 17"/>
            <p:cNvSpPr>
              <a:spLocks noChangeArrowheads="1"/>
            </p:cNvSpPr>
            <p:nvPr/>
          </p:nvSpPr>
          <p:spPr bwMode="auto">
            <a:xfrm flipH="1">
              <a:off x="58" y="1199"/>
              <a:ext cx="2023" cy="377"/>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dirty="0">
                  <a:solidFill>
                    <a:schemeClr val="hlink"/>
                  </a:solidFill>
                  <a:latin typeface="Comic Sans MS" pitchFamily="66" charset="0"/>
                </a:rPr>
                <a:t>Travail sur toupie</a:t>
              </a:r>
            </a:p>
          </p:txBody>
        </p:sp>
        <p:sp>
          <p:nvSpPr>
            <p:cNvPr id="43026" name="Line 18"/>
            <p:cNvSpPr>
              <a:spLocks noChangeShapeType="1"/>
            </p:cNvSpPr>
            <p:nvPr/>
          </p:nvSpPr>
          <p:spPr bwMode="auto">
            <a:xfrm flipH="1" flipV="1">
              <a:off x="2085" y="1393"/>
              <a:ext cx="650" cy="575"/>
            </a:xfrm>
            <a:prstGeom prst="line">
              <a:avLst/>
            </a:prstGeom>
            <a:noFill/>
            <a:ln w="25400">
              <a:solidFill>
                <a:schemeClr val="tx1"/>
              </a:solidFill>
              <a:round/>
              <a:headEnd type="none" w="sm" len="sm"/>
              <a:tailEnd type="none" w="sm" len="sm"/>
            </a:ln>
            <a:effectLst/>
          </p:spPr>
          <p:txBody>
            <a:bodyPr/>
            <a:lstStyle/>
            <a:p>
              <a:endParaRPr lang="fr-FR"/>
            </a:p>
          </p:txBody>
        </p:sp>
        <p:sp>
          <p:nvSpPr>
            <p:cNvPr id="43027" name="Oval 19"/>
            <p:cNvSpPr>
              <a:spLocks noChangeArrowheads="1"/>
            </p:cNvSpPr>
            <p:nvPr/>
          </p:nvSpPr>
          <p:spPr bwMode="auto">
            <a:xfrm flipH="1">
              <a:off x="2713" y="1961"/>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nvGrpSpPr>
          <p:cNvPr id="5" name="Group 20"/>
          <p:cNvGrpSpPr>
            <a:grpSpLocks/>
          </p:cNvGrpSpPr>
          <p:nvPr/>
        </p:nvGrpSpPr>
        <p:grpSpPr bwMode="auto">
          <a:xfrm>
            <a:off x="4362450" y="1847850"/>
            <a:ext cx="4419600" cy="2362200"/>
            <a:chOff x="2592" y="1151"/>
            <a:chExt cx="3071" cy="1346"/>
          </a:xfrm>
        </p:grpSpPr>
        <p:sp>
          <p:nvSpPr>
            <p:cNvPr id="43029" name="Freeform 21"/>
            <p:cNvSpPr>
              <a:spLocks/>
            </p:cNvSpPr>
            <p:nvPr/>
          </p:nvSpPr>
          <p:spPr bwMode="auto">
            <a:xfrm>
              <a:off x="2592" y="2112"/>
              <a:ext cx="577" cy="385"/>
            </a:xfrm>
            <a:custGeom>
              <a:avLst/>
              <a:gdLst/>
              <a:ahLst/>
              <a:cxnLst>
                <a:cxn ang="0">
                  <a:pos x="288" y="103"/>
                </a:cxn>
                <a:cxn ang="0">
                  <a:pos x="223" y="41"/>
                </a:cxn>
                <a:cxn ang="0">
                  <a:pos x="195" y="112"/>
                </a:cxn>
                <a:cxn ang="0">
                  <a:pos x="10" y="41"/>
                </a:cxn>
                <a:cxn ang="0">
                  <a:pos x="123" y="135"/>
                </a:cxn>
                <a:cxn ang="0">
                  <a:pos x="0" y="153"/>
                </a:cxn>
                <a:cxn ang="0">
                  <a:pos x="99" y="209"/>
                </a:cxn>
                <a:cxn ang="0">
                  <a:pos x="4" y="259"/>
                </a:cxn>
                <a:cxn ang="0">
                  <a:pos x="151" y="248"/>
                </a:cxn>
                <a:cxn ang="0">
                  <a:pos x="127" y="313"/>
                </a:cxn>
                <a:cxn ang="0">
                  <a:pos x="206" y="278"/>
                </a:cxn>
                <a:cxn ang="0">
                  <a:pos x="226" y="384"/>
                </a:cxn>
                <a:cxn ang="0">
                  <a:pos x="281" y="266"/>
                </a:cxn>
                <a:cxn ang="0">
                  <a:pos x="353" y="351"/>
                </a:cxn>
                <a:cxn ang="0">
                  <a:pos x="374" y="257"/>
                </a:cxn>
                <a:cxn ang="0">
                  <a:pos x="484" y="322"/>
                </a:cxn>
                <a:cxn ang="0">
                  <a:pos x="449" y="230"/>
                </a:cxn>
                <a:cxn ang="0">
                  <a:pos x="576" y="236"/>
                </a:cxn>
                <a:cxn ang="0">
                  <a:pos x="470" y="186"/>
                </a:cxn>
                <a:cxn ang="0">
                  <a:pos x="563" y="145"/>
                </a:cxn>
                <a:cxn ang="0">
                  <a:pos x="445" y="130"/>
                </a:cxn>
                <a:cxn ang="0">
                  <a:pos x="490" y="79"/>
                </a:cxn>
                <a:cxn ang="0">
                  <a:pos x="377" y="95"/>
                </a:cxn>
                <a:cxn ang="0">
                  <a:pos x="387" y="0"/>
                </a:cxn>
                <a:cxn ang="0">
                  <a:pos x="288" y="103"/>
                </a:cxn>
              </a:cxnLst>
              <a:rect l="0" t="0" r="r" b="b"/>
              <a:pathLst>
                <a:path w="577" h="385">
                  <a:moveTo>
                    <a:pt x="288" y="103"/>
                  </a:moveTo>
                  <a:lnTo>
                    <a:pt x="223" y="41"/>
                  </a:lnTo>
                  <a:lnTo>
                    <a:pt x="195" y="112"/>
                  </a:lnTo>
                  <a:lnTo>
                    <a:pt x="10" y="41"/>
                  </a:lnTo>
                  <a:lnTo>
                    <a:pt x="123" y="135"/>
                  </a:lnTo>
                  <a:lnTo>
                    <a:pt x="0" y="153"/>
                  </a:lnTo>
                  <a:lnTo>
                    <a:pt x="99" y="209"/>
                  </a:lnTo>
                  <a:lnTo>
                    <a:pt x="4" y="259"/>
                  </a:lnTo>
                  <a:lnTo>
                    <a:pt x="151" y="248"/>
                  </a:lnTo>
                  <a:lnTo>
                    <a:pt x="127" y="313"/>
                  </a:lnTo>
                  <a:lnTo>
                    <a:pt x="206" y="278"/>
                  </a:lnTo>
                  <a:lnTo>
                    <a:pt x="226" y="384"/>
                  </a:lnTo>
                  <a:lnTo>
                    <a:pt x="281" y="266"/>
                  </a:lnTo>
                  <a:lnTo>
                    <a:pt x="353" y="351"/>
                  </a:lnTo>
                  <a:lnTo>
                    <a:pt x="374" y="257"/>
                  </a:lnTo>
                  <a:lnTo>
                    <a:pt x="484" y="322"/>
                  </a:lnTo>
                  <a:lnTo>
                    <a:pt x="449" y="230"/>
                  </a:lnTo>
                  <a:lnTo>
                    <a:pt x="576" y="236"/>
                  </a:lnTo>
                  <a:lnTo>
                    <a:pt x="470" y="186"/>
                  </a:lnTo>
                  <a:lnTo>
                    <a:pt x="563" y="145"/>
                  </a:lnTo>
                  <a:lnTo>
                    <a:pt x="445" y="130"/>
                  </a:lnTo>
                  <a:lnTo>
                    <a:pt x="490" y="79"/>
                  </a:lnTo>
                  <a:lnTo>
                    <a:pt x="377" y="95"/>
                  </a:lnTo>
                  <a:lnTo>
                    <a:pt x="387" y="0"/>
                  </a:lnTo>
                  <a:lnTo>
                    <a:pt x="288" y="103"/>
                  </a:lnTo>
                </a:path>
              </a:pathLst>
            </a:custGeom>
            <a:solidFill>
              <a:schemeClr val="hlink"/>
            </a:solidFill>
            <a:ln w="12700" cap="rnd" cmpd="sng">
              <a:solidFill>
                <a:schemeClr val="tx1"/>
              </a:solidFill>
              <a:prstDash val="solid"/>
              <a:round/>
              <a:headEnd/>
              <a:tailEnd/>
            </a:ln>
            <a:effectLst/>
          </p:spPr>
          <p:txBody>
            <a:bodyPr/>
            <a:lstStyle/>
            <a:p>
              <a:endParaRPr lang="fr-FR"/>
            </a:p>
          </p:txBody>
        </p:sp>
        <p:grpSp>
          <p:nvGrpSpPr>
            <p:cNvPr id="6" name="Group 22"/>
            <p:cNvGrpSpPr>
              <a:grpSpLocks/>
            </p:cNvGrpSpPr>
            <p:nvPr/>
          </p:nvGrpSpPr>
          <p:grpSpPr bwMode="auto">
            <a:xfrm>
              <a:off x="2865" y="1151"/>
              <a:ext cx="2798" cy="1168"/>
              <a:chOff x="2865" y="1151"/>
              <a:chExt cx="2798" cy="1168"/>
            </a:xfrm>
          </p:grpSpPr>
          <p:sp>
            <p:nvSpPr>
              <p:cNvPr id="43031" name="Rectangle 23"/>
              <p:cNvSpPr>
                <a:spLocks noChangeArrowheads="1"/>
              </p:cNvSpPr>
              <p:nvPr/>
            </p:nvSpPr>
            <p:spPr bwMode="auto">
              <a:xfrm>
                <a:off x="3640" y="1151"/>
                <a:ext cx="2023" cy="303"/>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a:solidFill>
                      <a:schemeClr val="hlink"/>
                    </a:solidFill>
                    <a:latin typeface="Comic Sans MS" pitchFamily="66" charset="0"/>
                  </a:rPr>
                  <a:t>Rejet du bois</a:t>
                </a:r>
              </a:p>
            </p:txBody>
          </p:sp>
          <p:sp>
            <p:nvSpPr>
              <p:cNvPr id="43032" name="Line 24"/>
              <p:cNvSpPr>
                <a:spLocks noChangeShapeType="1"/>
              </p:cNvSpPr>
              <p:nvPr/>
            </p:nvSpPr>
            <p:spPr bwMode="auto">
              <a:xfrm flipV="1">
                <a:off x="2880" y="1345"/>
                <a:ext cx="760" cy="959"/>
              </a:xfrm>
              <a:prstGeom prst="line">
                <a:avLst/>
              </a:prstGeom>
              <a:noFill/>
              <a:ln w="25400">
                <a:solidFill>
                  <a:schemeClr val="tx1"/>
                </a:solidFill>
                <a:round/>
                <a:headEnd type="none" w="sm" len="sm"/>
                <a:tailEnd type="none" w="sm" len="sm"/>
              </a:ln>
              <a:effectLst/>
            </p:spPr>
            <p:txBody>
              <a:bodyPr/>
              <a:lstStyle/>
              <a:p>
                <a:endParaRPr lang="fr-FR"/>
              </a:p>
            </p:txBody>
          </p:sp>
          <p:sp>
            <p:nvSpPr>
              <p:cNvPr id="43033" name="Oval 25"/>
              <p:cNvSpPr>
                <a:spLocks noChangeArrowheads="1"/>
              </p:cNvSpPr>
              <p:nvPr/>
            </p:nvSpPr>
            <p:spPr bwMode="auto">
              <a:xfrm>
                <a:off x="2865" y="2273"/>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grpSp>
        <p:nvGrpSpPr>
          <p:cNvPr id="7" name="Group 26"/>
          <p:cNvGrpSpPr>
            <a:grpSpLocks/>
          </p:cNvGrpSpPr>
          <p:nvPr/>
        </p:nvGrpSpPr>
        <p:grpSpPr bwMode="auto">
          <a:xfrm>
            <a:off x="1905000" y="4114800"/>
            <a:ext cx="3581400" cy="2057400"/>
            <a:chOff x="1288" y="2449"/>
            <a:chExt cx="1832" cy="1679"/>
          </a:xfrm>
        </p:grpSpPr>
        <p:pic>
          <p:nvPicPr>
            <p:cNvPr id="43035" name="Picture 27"/>
            <p:cNvPicPr>
              <a:picLocks noChangeArrowheads="1"/>
            </p:cNvPicPr>
            <p:nvPr/>
          </p:nvPicPr>
          <p:blipFill>
            <a:blip r:embed="rId3"/>
            <a:srcRect/>
            <a:stretch>
              <a:fillRect/>
            </a:stretch>
          </p:blipFill>
          <p:spPr bwMode="auto">
            <a:xfrm>
              <a:off x="2096" y="2449"/>
              <a:ext cx="886" cy="1005"/>
            </a:xfrm>
            <a:prstGeom prst="rect">
              <a:avLst/>
            </a:prstGeom>
            <a:noFill/>
            <a:ln w="9525">
              <a:noFill/>
              <a:miter lim="800000"/>
              <a:headEnd/>
              <a:tailEnd/>
            </a:ln>
            <a:effectLst/>
          </p:spPr>
        </p:pic>
        <p:sp>
          <p:nvSpPr>
            <p:cNvPr id="43036" name="Freeform 28"/>
            <p:cNvSpPr>
              <a:spLocks/>
            </p:cNvSpPr>
            <p:nvPr/>
          </p:nvSpPr>
          <p:spPr bwMode="auto">
            <a:xfrm>
              <a:off x="1288" y="3406"/>
              <a:ext cx="1786" cy="722"/>
            </a:xfrm>
            <a:custGeom>
              <a:avLst/>
              <a:gdLst/>
              <a:ahLst/>
              <a:cxnLst>
                <a:cxn ang="0">
                  <a:pos x="1785" y="48"/>
                </a:cxn>
                <a:cxn ang="0">
                  <a:pos x="1731" y="75"/>
                </a:cxn>
                <a:cxn ang="0">
                  <a:pos x="1672" y="88"/>
                </a:cxn>
                <a:cxn ang="0">
                  <a:pos x="1618" y="95"/>
                </a:cxn>
                <a:cxn ang="0">
                  <a:pos x="1559" y="95"/>
                </a:cxn>
                <a:cxn ang="0">
                  <a:pos x="1451" y="82"/>
                </a:cxn>
                <a:cxn ang="0">
                  <a:pos x="1338" y="48"/>
                </a:cxn>
                <a:cxn ang="0">
                  <a:pos x="1224" y="20"/>
                </a:cxn>
                <a:cxn ang="0">
                  <a:pos x="1116" y="0"/>
                </a:cxn>
                <a:cxn ang="0">
                  <a:pos x="1057" y="0"/>
                </a:cxn>
                <a:cxn ang="0">
                  <a:pos x="1003" y="7"/>
                </a:cxn>
                <a:cxn ang="0">
                  <a:pos x="944" y="20"/>
                </a:cxn>
                <a:cxn ang="0">
                  <a:pos x="890" y="48"/>
                </a:cxn>
                <a:cxn ang="0">
                  <a:pos x="836" y="75"/>
                </a:cxn>
                <a:cxn ang="0">
                  <a:pos x="777" y="88"/>
                </a:cxn>
                <a:cxn ang="0">
                  <a:pos x="723" y="95"/>
                </a:cxn>
                <a:cxn ang="0">
                  <a:pos x="669" y="95"/>
                </a:cxn>
                <a:cxn ang="0">
                  <a:pos x="556" y="82"/>
                </a:cxn>
                <a:cxn ang="0">
                  <a:pos x="448" y="48"/>
                </a:cxn>
                <a:cxn ang="0">
                  <a:pos x="335" y="20"/>
                </a:cxn>
                <a:cxn ang="0">
                  <a:pos x="221" y="0"/>
                </a:cxn>
                <a:cxn ang="0">
                  <a:pos x="167" y="0"/>
                </a:cxn>
                <a:cxn ang="0">
                  <a:pos x="113" y="7"/>
                </a:cxn>
                <a:cxn ang="0">
                  <a:pos x="54" y="20"/>
                </a:cxn>
                <a:cxn ang="0">
                  <a:pos x="0" y="48"/>
                </a:cxn>
                <a:cxn ang="0">
                  <a:pos x="0" y="673"/>
                </a:cxn>
                <a:cxn ang="0">
                  <a:pos x="54" y="646"/>
                </a:cxn>
                <a:cxn ang="0">
                  <a:pos x="113" y="632"/>
                </a:cxn>
                <a:cxn ang="0">
                  <a:pos x="167" y="625"/>
                </a:cxn>
                <a:cxn ang="0">
                  <a:pos x="221" y="625"/>
                </a:cxn>
                <a:cxn ang="0">
                  <a:pos x="335" y="646"/>
                </a:cxn>
                <a:cxn ang="0">
                  <a:pos x="448" y="673"/>
                </a:cxn>
                <a:cxn ang="0">
                  <a:pos x="556" y="707"/>
                </a:cxn>
                <a:cxn ang="0">
                  <a:pos x="669" y="721"/>
                </a:cxn>
                <a:cxn ang="0">
                  <a:pos x="723" y="721"/>
                </a:cxn>
                <a:cxn ang="0">
                  <a:pos x="777" y="714"/>
                </a:cxn>
                <a:cxn ang="0">
                  <a:pos x="836" y="700"/>
                </a:cxn>
                <a:cxn ang="0">
                  <a:pos x="890" y="673"/>
                </a:cxn>
                <a:cxn ang="0">
                  <a:pos x="944" y="646"/>
                </a:cxn>
                <a:cxn ang="0">
                  <a:pos x="1003" y="632"/>
                </a:cxn>
                <a:cxn ang="0">
                  <a:pos x="1057" y="625"/>
                </a:cxn>
                <a:cxn ang="0">
                  <a:pos x="1116" y="625"/>
                </a:cxn>
                <a:cxn ang="0">
                  <a:pos x="1224" y="646"/>
                </a:cxn>
                <a:cxn ang="0">
                  <a:pos x="1338" y="673"/>
                </a:cxn>
                <a:cxn ang="0">
                  <a:pos x="1451" y="707"/>
                </a:cxn>
                <a:cxn ang="0">
                  <a:pos x="1559" y="721"/>
                </a:cxn>
                <a:cxn ang="0">
                  <a:pos x="1618" y="721"/>
                </a:cxn>
                <a:cxn ang="0">
                  <a:pos x="1672" y="714"/>
                </a:cxn>
                <a:cxn ang="0">
                  <a:pos x="1731" y="700"/>
                </a:cxn>
                <a:cxn ang="0">
                  <a:pos x="1785" y="673"/>
                </a:cxn>
                <a:cxn ang="0">
                  <a:pos x="1785" y="48"/>
                </a:cxn>
              </a:cxnLst>
              <a:rect l="0" t="0" r="r" b="b"/>
              <a:pathLst>
                <a:path w="1786" h="722">
                  <a:moveTo>
                    <a:pt x="1785" y="48"/>
                  </a:moveTo>
                  <a:lnTo>
                    <a:pt x="1731" y="75"/>
                  </a:lnTo>
                  <a:lnTo>
                    <a:pt x="1672" y="88"/>
                  </a:lnTo>
                  <a:lnTo>
                    <a:pt x="1618" y="95"/>
                  </a:lnTo>
                  <a:lnTo>
                    <a:pt x="1559" y="95"/>
                  </a:lnTo>
                  <a:lnTo>
                    <a:pt x="1451" y="82"/>
                  </a:lnTo>
                  <a:lnTo>
                    <a:pt x="1338" y="48"/>
                  </a:lnTo>
                  <a:lnTo>
                    <a:pt x="1224" y="20"/>
                  </a:lnTo>
                  <a:lnTo>
                    <a:pt x="1116" y="0"/>
                  </a:lnTo>
                  <a:lnTo>
                    <a:pt x="1057" y="0"/>
                  </a:lnTo>
                  <a:lnTo>
                    <a:pt x="1003" y="7"/>
                  </a:lnTo>
                  <a:lnTo>
                    <a:pt x="944" y="20"/>
                  </a:lnTo>
                  <a:lnTo>
                    <a:pt x="890" y="48"/>
                  </a:lnTo>
                  <a:lnTo>
                    <a:pt x="836" y="75"/>
                  </a:lnTo>
                  <a:lnTo>
                    <a:pt x="777" y="88"/>
                  </a:lnTo>
                  <a:lnTo>
                    <a:pt x="723" y="95"/>
                  </a:lnTo>
                  <a:lnTo>
                    <a:pt x="669" y="95"/>
                  </a:lnTo>
                  <a:lnTo>
                    <a:pt x="556" y="82"/>
                  </a:lnTo>
                  <a:lnTo>
                    <a:pt x="448" y="48"/>
                  </a:lnTo>
                  <a:lnTo>
                    <a:pt x="335" y="20"/>
                  </a:lnTo>
                  <a:lnTo>
                    <a:pt x="221" y="0"/>
                  </a:lnTo>
                  <a:lnTo>
                    <a:pt x="167" y="0"/>
                  </a:lnTo>
                  <a:lnTo>
                    <a:pt x="113" y="7"/>
                  </a:lnTo>
                  <a:lnTo>
                    <a:pt x="54" y="20"/>
                  </a:lnTo>
                  <a:lnTo>
                    <a:pt x="0" y="48"/>
                  </a:lnTo>
                  <a:lnTo>
                    <a:pt x="0" y="673"/>
                  </a:lnTo>
                  <a:lnTo>
                    <a:pt x="54" y="646"/>
                  </a:lnTo>
                  <a:lnTo>
                    <a:pt x="113" y="632"/>
                  </a:lnTo>
                  <a:lnTo>
                    <a:pt x="167" y="625"/>
                  </a:lnTo>
                  <a:lnTo>
                    <a:pt x="221" y="625"/>
                  </a:lnTo>
                  <a:lnTo>
                    <a:pt x="335" y="646"/>
                  </a:lnTo>
                  <a:lnTo>
                    <a:pt x="448" y="673"/>
                  </a:lnTo>
                  <a:lnTo>
                    <a:pt x="556" y="707"/>
                  </a:lnTo>
                  <a:lnTo>
                    <a:pt x="669" y="721"/>
                  </a:lnTo>
                  <a:lnTo>
                    <a:pt x="723" y="721"/>
                  </a:lnTo>
                  <a:lnTo>
                    <a:pt x="777" y="714"/>
                  </a:lnTo>
                  <a:lnTo>
                    <a:pt x="836" y="700"/>
                  </a:lnTo>
                  <a:lnTo>
                    <a:pt x="890" y="673"/>
                  </a:lnTo>
                  <a:lnTo>
                    <a:pt x="944" y="646"/>
                  </a:lnTo>
                  <a:lnTo>
                    <a:pt x="1003" y="632"/>
                  </a:lnTo>
                  <a:lnTo>
                    <a:pt x="1057" y="625"/>
                  </a:lnTo>
                  <a:lnTo>
                    <a:pt x="1116" y="625"/>
                  </a:lnTo>
                  <a:lnTo>
                    <a:pt x="1224" y="646"/>
                  </a:lnTo>
                  <a:lnTo>
                    <a:pt x="1338" y="673"/>
                  </a:lnTo>
                  <a:lnTo>
                    <a:pt x="1451" y="707"/>
                  </a:lnTo>
                  <a:lnTo>
                    <a:pt x="1559" y="721"/>
                  </a:lnTo>
                  <a:lnTo>
                    <a:pt x="1618" y="721"/>
                  </a:lnTo>
                  <a:lnTo>
                    <a:pt x="1672" y="714"/>
                  </a:lnTo>
                  <a:lnTo>
                    <a:pt x="1731" y="700"/>
                  </a:lnTo>
                  <a:lnTo>
                    <a:pt x="1785" y="673"/>
                  </a:lnTo>
                  <a:lnTo>
                    <a:pt x="1785" y="48"/>
                  </a:lnTo>
                </a:path>
              </a:pathLst>
            </a:custGeom>
            <a:solidFill>
              <a:srgbClr val="FFFEE9"/>
            </a:solidFill>
            <a:ln w="12700" cap="rnd" cmpd="sng">
              <a:solidFill>
                <a:schemeClr val="accent1"/>
              </a:solidFill>
              <a:prstDash val="solid"/>
              <a:round/>
              <a:headEnd/>
              <a:tailEnd/>
            </a:ln>
            <a:effectLst/>
          </p:spPr>
          <p:txBody>
            <a:bodyPr/>
            <a:lstStyle/>
            <a:p>
              <a:endParaRPr lang="fr-FR"/>
            </a:p>
          </p:txBody>
        </p:sp>
        <p:sp>
          <p:nvSpPr>
            <p:cNvPr id="43037" name="Rectangle 29"/>
            <p:cNvSpPr>
              <a:spLocks noChangeArrowheads="1"/>
            </p:cNvSpPr>
            <p:nvPr/>
          </p:nvSpPr>
          <p:spPr bwMode="auto">
            <a:xfrm>
              <a:off x="1296" y="3474"/>
              <a:ext cx="1824" cy="42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dirty="0">
                  <a:solidFill>
                    <a:schemeClr val="hlink"/>
                  </a:solidFill>
                  <a:latin typeface="Comic Sans MS" pitchFamily="66" charset="0"/>
                </a:rPr>
                <a:t>Sectionnement</a:t>
              </a:r>
            </a:p>
          </p:txBody>
        </p:sp>
      </p:grpSp>
      <p:sp>
        <p:nvSpPr>
          <p:cNvPr id="43038" name="Text Box 30"/>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56651BBB-5E21-4AD6-AB2B-BD591C2EC4A2}" type="slidenum">
              <a:rPr lang="fr-FR" sz="1200" b="0">
                <a:solidFill>
                  <a:schemeClr val="tx1"/>
                </a:solidFill>
              </a:rPr>
              <a:pPr>
                <a:spcBef>
                  <a:spcPct val="50000"/>
                </a:spcBef>
              </a:pPr>
              <a:t>21</a:t>
            </a:fld>
            <a:endParaRPr lang="fr-FR" sz="1200" b="0">
              <a:solidFill>
                <a:schemeClr val="tx1"/>
              </a:solidFill>
            </a:endParaRPr>
          </a:p>
        </p:txBody>
      </p:sp>
      <p:sp>
        <p:nvSpPr>
          <p:cNvPr id="43041" name="Rectangle 33"/>
          <p:cNvSpPr>
            <a:spLocks noChangeArrowheads="1"/>
          </p:cNvSpPr>
          <p:nvPr/>
        </p:nvSpPr>
        <p:spPr bwMode="auto">
          <a:xfrm>
            <a:off x="793750" y="87313"/>
            <a:ext cx="7467600" cy="1295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43042" name="Rectangle 34"/>
          <p:cNvSpPr>
            <a:spLocks noChangeArrowheads="1"/>
          </p:cNvSpPr>
          <p:nvPr/>
        </p:nvSpPr>
        <p:spPr bwMode="auto">
          <a:xfrm>
            <a:off x="260350" y="163513"/>
            <a:ext cx="8534400" cy="1143000"/>
          </a:xfrm>
          <a:prstGeom prst="rect">
            <a:avLst/>
          </a:prstGeom>
          <a:noFill/>
          <a:ln w="9525">
            <a:noFill/>
            <a:miter lim="800000"/>
            <a:headEnd/>
            <a:tailEnd/>
          </a:ln>
          <a:effectLst/>
        </p:spPr>
        <p:txBody>
          <a:bodyPr lIns="92075" tIns="46038" rIns="92075" bIns="46038" anchor="ctr"/>
          <a:lstStyle/>
          <a:p>
            <a:pPr algn="ctr" eaLnBrk="0" hangingPunct="0"/>
            <a:r>
              <a:rPr lang="fr-FR" sz="3600" b="0">
                <a:effectLst>
                  <a:outerShdw blurRad="38100" dist="38100" dir="2700000" algn="tl">
                    <a:srgbClr val="000000"/>
                  </a:outerShdw>
                </a:effectLst>
                <a:latin typeface="Arial Black" pitchFamily="34" charset="0"/>
              </a:rPr>
              <a:t>PROCESSUS D’APPARITION  D’UN DOMMAGE</a:t>
            </a:r>
          </a:p>
        </p:txBody>
      </p:sp>
      <p:pic>
        <p:nvPicPr>
          <p:cNvPr id="8195" name="Picture 3"/>
          <p:cNvPicPr>
            <a:picLocks noChangeAspect="1" noChangeArrowheads="1"/>
          </p:cNvPicPr>
          <p:nvPr/>
        </p:nvPicPr>
        <p:blipFill>
          <a:blip r:embed="rId4"/>
          <a:srcRect/>
          <a:stretch>
            <a:fillRect/>
          </a:stretch>
        </p:blipFill>
        <p:spPr bwMode="auto">
          <a:xfrm>
            <a:off x="6143636" y="4214818"/>
            <a:ext cx="2486021" cy="1852610"/>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cstate="print"/>
          <a:srcRect/>
          <a:stretch>
            <a:fillRect/>
          </a:stretch>
        </p:blipFill>
        <p:spPr bwMode="auto">
          <a:xfrm>
            <a:off x="214281" y="2428868"/>
            <a:ext cx="1571637" cy="1285884"/>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81000" y="2590800"/>
            <a:ext cx="8320088" cy="2049463"/>
            <a:chOff x="240" y="1647"/>
            <a:chExt cx="5241" cy="1291"/>
          </a:xfrm>
        </p:grpSpPr>
        <p:grpSp>
          <p:nvGrpSpPr>
            <p:cNvPr id="3" name="Group 4"/>
            <p:cNvGrpSpPr>
              <a:grpSpLocks/>
            </p:cNvGrpSpPr>
            <p:nvPr/>
          </p:nvGrpSpPr>
          <p:grpSpPr bwMode="auto">
            <a:xfrm>
              <a:off x="240" y="1647"/>
              <a:ext cx="5241" cy="1291"/>
              <a:chOff x="240" y="1647"/>
              <a:chExt cx="5241" cy="1291"/>
            </a:xfrm>
          </p:grpSpPr>
          <p:sp>
            <p:nvSpPr>
              <p:cNvPr id="45061" name="Oval 5"/>
              <p:cNvSpPr>
                <a:spLocks noChangeArrowheads="1"/>
              </p:cNvSpPr>
              <p:nvPr/>
            </p:nvSpPr>
            <p:spPr bwMode="auto">
              <a:xfrm>
                <a:off x="247" y="1663"/>
                <a:ext cx="3429" cy="1275"/>
              </a:xfrm>
              <a:prstGeom prst="ellipse">
                <a:avLst/>
              </a:prstGeom>
              <a:noFill/>
              <a:ln w="25400">
                <a:solidFill>
                  <a:srgbClr val="0000CC"/>
                </a:solidFill>
                <a:round/>
                <a:headEnd/>
                <a:tailEnd/>
              </a:ln>
              <a:effectLst/>
            </p:spPr>
            <p:txBody>
              <a:bodyPr wrap="none" anchor="ctr"/>
              <a:lstStyle/>
              <a:p>
                <a:endParaRPr lang="fr-FR"/>
              </a:p>
            </p:txBody>
          </p:sp>
          <p:sp>
            <p:nvSpPr>
              <p:cNvPr id="45062" name="Rectangle 6"/>
              <p:cNvSpPr>
                <a:spLocks noChangeArrowheads="1"/>
              </p:cNvSpPr>
              <p:nvPr/>
            </p:nvSpPr>
            <p:spPr bwMode="auto">
              <a:xfrm>
                <a:off x="240" y="1936"/>
                <a:ext cx="1968" cy="67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200">
                    <a:latin typeface="Comic Sans MS" pitchFamily="66" charset="0"/>
                  </a:rPr>
                  <a:t>Différence de niveau</a:t>
                </a:r>
              </a:p>
            </p:txBody>
          </p:sp>
          <p:sp>
            <p:nvSpPr>
              <p:cNvPr id="45063" name="Oval 7"/>
              <p:cNvSpPr>
                <a:spLocks noChangeArrowheads="1"/>
              </p:cNvSpPr>
              <p:nvPr/>
            </p:nvSpPr>
            <p:spPr bwMode="auto">
              <a:xfrm>
                <a:off x="2053" y="1647"/>
                <a:ext cx="3428" cy="1275"/>
              </a:xfrm>
              <a:prstGeom prst="ellipse">
                <a:avLst/>
              </a:prstGeom>
              <a:noFill/>
              <a:ln w="25400">
                <a:solidFill>
                  <a:srgbClr val="0000CC"/>
                </a:solidFill>
                <a:round/>
                <a:headEnd/>
                <a:tailEnd/>
              </a:ln>
              <a:effectLst/>
            </p:spPr>
            <p:txBody>
              <a:bodyPr wrap="none" anchor="ctr"/>
              <a:lstStyle/>
              <a:p>
                <a:endParaRPr lang="fr-FR"/>
              </a:p>
            </p:txBody>
          </p:sp>
          <p:sp>
            <p:nvSpPr>
              <p:cNvPr id="45064" name="Rectangle 8"/>
              <p:cNvSpPr>
                <a:spLocks noChangeArrowheads="1"/>
              </p:cNvSpPr>
              <p:nvPr/>
            </p:nvSpPr>
            <p:spPr bwMode="auto">
              <a:xfrm>
                <a:off x="3752" y="1982"/>
                <a:ext cx="1589" cy="40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3600">
                    <a:latin typeface="Comic Sans MS" pitchFamily="66" charset="0"/>
                  </a:rPr>
                  <a:t>Personne</a:t>
                </a:r>
              </a:p>
            </p:txBody>
          </p:sp>
        </p:grpSp>
        <p:grpSp>
          <p:nvGrpSpPr>
            <p:cNvPr id="4" name="Group 9"/>
            <p:cNvGrpSpPr>
              <a:grpSpLocks/>
            </p:cNvGrpSpPr>
            <p:nvPr/>
          </p:nvGrpSpPr>
          <p:grpSpPr bwMode="auto">
            <a:xfrm>
              <a:off x="2082" y="1776"/>
              <a:ext cx="1549" cy="1037"/>
              <a:chOff x="2082" y="1776"/>
              <a:chExt cx="1549" cy="1037"/>
            </a:xfrm>
          </p:grpSpPr>
          <p:sp>
            <p:nvSpPr>
              <p:cNvPr id="45066" name="Line 10"/>
              <p:cNvSpPr>
                <a:spLocks noChangeShapeType="1"/>
              </p:cNvSpPr>
              <p:nvPr/>
            </p:nvSpPr>
            <p:spPr bwMode="auto">
              <a:xfrm flipV="1">
                <a:off x="2116" y="1776"/>
                <a:ext cx="575" cy="671"/>
              </a:xfrm>
              <a:prstGeom prst="line">
                <a:avLst/>
              </a:prstGeom>
              <a:noFill/>
              <a:ln w="12700">
                <a:solidFill>
                  <a:srgbClr val="0000CC"/>
                </a:solidFill>
                <a:round/>
                <a:headEnd type="none" w="sm" len="sm"/>
                <a:tailEnd type="none" w="sm" len="sm"/>
              </a:ln>
              <a:effectLst/>
            </p:spPr>
            <p:txBody>
              <a:bodyPr/>
              <a:lstStyle/>
              <a:p>
                <a:endParaRPr lang="fr-FR"/>
              </a:p>
            </p:txBody>
          </p:sp>
          <p:sp>
            <p:nvSpPr>
              <p:cNvPr id="45067" name="Line 11"/>
              <p:cNvSpPr>
                <a:spLocks noChangeShapeType="1"/>
              </p:cNvSpPr>
              <p:nvPr/>
            </p:nvSpPr>
            <p:spPr bwMode="auto">
              <a:xfrm flipV="1">
                <a:off x="2244" y="1776"/>
                <a:ext cx="688" cy="803"/>
              </a:xfrm>
              <a:prstGeom prst="line">
                <a:avLst/>
              </a:prstGeom>
              <a:noFill/>
              <a:ln w="12700">
                <a:solidFill>
                  <a:srgbClr val="0000CC"/>
                </a:solidFill>
                <a:round/>
                <a:headEnd type="none" w="sm" len="sm"/>
                <a:tailEnd type="none" w="sm" len="sm"/>
              </a:ln>
              <a:effectLst/>
            </p:spPr>
            <p:txBody>
              <a:bodyPr/>
              <a:lstStyle/>
              <a:p>
                <a:endParaRPr lang="fr-FR"/>
              </a:p>
            </p:txBody>
          </p:sp>
          <p:sp>
            <p:nvSpPr>
              <p:cNvPr id="45068" name="Line 12"/>
              <p:cNvSpPr>
                <a:spLocks noChangeShapeType="1"/>
              </p:cNvSpPr>
              <p:nvPr/>
            </p:nvSpPr>
            <p:spPr bwMode="auto">
              <a:xfrm flipV="1">
                <a:off x="2410" y="1830"/>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45069" name="Line 13"/>
              <p:cNvSpPr>
                <a:spLocks noChangeShapeType="1"/>
              </p:cNvSpPr>
              <p:nvPr/>
            </p:nvSpPr>
            <p:spPr bwMode="auto">
              <a:xfrm flipV="1">
                <a:off x="2602" y="1908"/>
                <a:ext cx="729" cy="851"/>
              </a:xfrm>
              <a:prstGeom prst="line">
                <a:avLst/>
              </a:prstGeom>
              <a:noFill/>
              <a:ln w="12700">
                <a:solidFill>
                  <a:srgbClr val="0000CC"/>
                </a:solidFill>
                <a:round/>
                <a:headEnd type="none" w="sm" len="sm"/>
                <a:tailEnd type="none" w="sm" len="sm"/>
              </a:ln>
              <a:effectLst/>
            </p:spPr>
            <p:txBody>
              <a:bodyPr/>
              <a:lstStyle/>
              <a:p>
                <a:endParaRPr lang="fr-FR"/>
              </a:p>
            </p:txBody>
          </p:sp>
          <p:sp>
            <p:nvSpPr>
              <p:cNvPr id="45070" name="Line 14"/>
              <p:cNvSpPr>
                <a:spLocks noChangeShapeType="1"/>
              </p:cNvSpPr>
              <p:nvPr/>
            </p:nvSpPr>
            <p:spPr bwMode="auto">
              <a:xfrm flipV="1">
                <a:off x="2821" y="2016"/>
                <a:ext cx="683" cy="797"/>
              </a:xfrm>
              <a:prstGeom prst="line">
                <a:avLst/>
              </a:prstGeom>
              <a:noFill/>
              <a:ln w="12700">
                <a:solidFill>
                  <a:srgbClr val="0000CC"/>
                </a:solidFill>
                <a:round/>
                <a:headEnd type="none" w="sm" len="sm"/>
                <a:tailEnd type="none" w="sm" len="sm"/>
              </a:ln>
              <a:effectLst/>
            </p:spPr>
            <p:txBody>
              <a:bodyPr/>
              <a:lstStyle/>
              <a:p>
                <a:endParaRPr lang="fr-FR"/>
              </a:p>
            </p:txBody>
          </p:sp>
          <p:sp>
            <p:nvSpPr>
              <p:cNvPr id="45071" name="Line 15"/>
              <p:cNvSpPr>
                <a:spLocks noChangeShapeType="1"/>
              </p:cNvSpPr>
              <p:nvPr/>
            </p:nvSpPr>
            <p:spPr bwMode="auto">
              <a:xfrm flipV="1">
                <a:off x="3105" y="2159"/>
                <a:ext cx="526" cy="614"/>
              </a:xfrm>
              <a:prstGeom prst="line">
                <a:avLst/>
              </a:prstGeom>
              <a:noFill/>
              <a:ln w="12700">
                <a:solidFill>
                  <a:srgbClr val="0000CC"/>
                </a:solidFill>
                <a:round/>
                <a:headEnd type="none" w="sm" len="sm"/>
                <a:tailEnd type="none" w="sm" len="sm"/>
              </a:ln>
              <a:effectLst/>
            </p:spPr>
            <p:txBody>
              <a:bodyPr/>
              <a:lstStyle/>
              <a:p>
                <a:endParaRPr lang="fr-FR"/>
              </a:p>
            </p:txBody>
          </p:sp>
          <p:sp>
            <p:nvSpPr>
              <p:cNvPr id="45072" name="Line 16"/>
              <p:cNvSpPr>
                <a:spLocks noChangeShapeType="1"/>
              </p:cNvSpPr>
              <p:nvPr/>
            </p:nvSpPr>
            <p:spPr bwMode="auto">
              <a:xfrm flipV="1">
                <a:off x="2082" y="1971"/>
                <a:ext cx="205" cy="239"/>
              </a:xfrm>
              <a:prstGeom prst="line">
                <a:avLst/>
              </a:prstGeom>
              <a:noFill/>
              <a:ln w="12700">
                <a:solidFill>
                  <a:srgbClr val="0000CC"/>
                </a:solidFill>
                <a:round/>
                <a:headEnd type="none" w="sm" len="sm"/>
                <a:tailEnd type="none" w="sm" len="sm"/>
              </a:ln>
              <a:effectLst/>
            </p:spPr>
            <p:txBody>
              <a:bodyPr/>
              <a:lstStyle/>
              <a:p>
                <a:endParaRPr lang="fr-FR"/>
              </a:p>
            </p:txBody>
          </p:sp>
        </p:grpSp>
      </p:grpSp>
      <p:grpSp>
        <p:nvGrpSpPr>
          <p:cNvPr id="5" name="Group 17"/>
          <p:cNvGrpSpPr>
            <a:grpSpLocks/>
          </p:cNvGrpSpPr>
          <p:nvPr/>
        </p:nvGrpSpPr>
        <p:grpSpPr bwMode="auto">
          <a:xfrm>
            <a:off x="100013" y="1903413"/>
            <a:ext cx="4279900" cy="1282700"/>
            <a:chOff x="63" y="1199"/>
            <a:chExt cx="2696" cy="808"/>
          </a:xfrm>
        </p:grpSpPr>
        <p:sp>
          <p:nvSpPr>
            <p:cNvPr id="45074" name="Rectangle 18"/>
            <p:cNvSpPr>
              <a:spLocks noChangeArrowheads="1"/>
            </p:cNvSpPr>
            <p:nvPr/>
          </p:nvSpPr>
          <p:spPr bwMode="auto">
            <a:xfrm flipH="1">
              <a:off x="63" y="1199"/>
              <a:ext cx="2023" cy="604"/>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dirty="0">
                  <a:solidFill>
                    <a:schemeClr val="hlink"/>
                  </a:solidFill>
                  <a:latin typeface="Comic Sans MS" pitchFamily="66" charset="0"/>
                </a:rPr>
                <a:t>Travail en hauteur</a:t>
              </a:r>
            </a:p>
          </p:txBody>
        </p:sp>
        <p:sp>
          <p:nvSpPr>
            <p:cNvPr id="45075" name="Line 19"/>
            <p:cNvSpPr>
              <a:spLocks noChangeShapeType="1"/>
            </p:cNvSpPr>
            <p:nvPr/>
          </p:nvSpPr>
          <p:spPr bwMode="auto">
            <a:xfrm flipH="1" flipV="1">
              <a:off x="2085" y="1393"/>
              <a:ext cx="650" cy="575"/>
            </a:xfrm>
            <a:prstGeom prst="line">
              <a:avLst/>
            </a:prstGeom>
            <a:noFill/>
            <a:ln w="25400">
              <a:solidFill>
                <a:schemeClr val="tx1"/>
              </a:solidFill>
              <a:round/>
              <a:headEnd type="none" w="sm" len="sm"/>
              <a:tailEnd type="none" w="sm" len="sm"/>
            </a:ln>
            <a:effectLst/>
          </p:spPr>
          <p:txBody>
            <a:bodyPr/>
            <a:lstStyle/>
            <a:p>
              <a:endParaRPr lang="fr-FR"/>
            </a:p>
          </p:txBody>
        </p:sp>
        <p:sp>
          <p:nvSpPr>
            <p:cNvPr id="45076" name="Oval 20"/>
            <p:cNvSpPr>
              <a:spLocks noChangeArrowheads="1"/>
            </p:cNvSpPr>
            <p:nvPr/>
          </p:nvSpPr>
          <p:spPr bwMode="auto">
            <a:xfrm flipH="1">
              <a:off x="2713" y="1961"/>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nvGrpSpPr>
          <p:cNvPr id="6" name="Group 21"/>
          <p:cNvGrpSpPr>
            <a:grpSpLocks/>
          </p:cNvGrpSpPr>
          <p:nvPr/>
        </p:nvGrpSpPr>
        <p:grpSpPr bwMode="auto">
          <a:xfrm>
            <a:off x="4114800" y="1827213"/>
            <a:ext cx="4875213" cy="2136775"/>
            <a:chOff x="2592" y="1151"/>
            <a:chExt cx="3071" cy="1346"/>
          </a:xfrm>
        </p:grpSpPr>
        <p:sp>
          <p:nvSpPr>
            <p:cNvPr id="45078" name="Freeform 22"/>
            <p:cNvSpPr>
              <a:spLocks/>
            </p:cNvSpPr>
            <p:nvPr/>
          </p:nvSpPr>
          <p:spPr bwMode="auto">
            <a:xfrm>
              <a:off x="2592" y="2112"/>
              <a:ext cx="577" cy="385"/>
            </a:xfrm>
            <a:custGeom>
              <a:avLst/>
              <a:gdLst/>
              <a:ahLst/>
              <a:cxnLst>
                <a:cxn ang="0">
                  <a:pos x="288" y="103"/>
                </a:cxn>
                <a:cxn ang="0">
                  <a:pos x="223" y="41"/>
                </a:cxn>
                <a:cxn ang="0">
                  <a:pos x="195" y="112"/>
                </a:cxn>
                <a:cxn ang="0">
                  <a:pos x="10" y="41"/>
                </a:cxn>
                <a:cxn ang="0">
                  <a:pos x="123" y="135"/>
                </a:cxn>
                <a:cxn ang="0">
                  <a:pos x="0" y="153"/>
                </a:cxn>
                <a:cxn ang="0">
                  <a:pos x="99" y="209"/>
                </a:cxn>
                <a:cxn ang="0">
                  <a:pos x="4" y="259"/>
                </a:cxn>
                <a:cxn ang="0">
                  <a:pos x="151" y="248"/>
                </a:cxn>
                <a:cxn ang="0">
                  <a:pos x="127" y="313"/>
                </a:cxn>
                <a:cxn ang="0">
                  <a:pos x="206" y="278"/>
                </a:cxn>
                <a:cxn ang="0">
                  <a:pos x="226" y="384"/>
                </a:cxn>
                <a:cxn ang="0">
                  <a:pos x="281" y="266"/>
                </a:cxn>
                <a:cxn ang="0">
                  <a:pos x="353" y="351"/>
                </a:cxn>
                <a:cxn ang="0">
                  <a:pos x="374" y="257"/>
                </a:cxn>
                <a:cxn ang="0">
                  <a:pos x="484" y="322"/>
                </a:cxn>
                <a:cxn ang="0">
                  <a:pos x="449" y="230"/>
                </a:cxn>
                <a:cxn ang="0">
                  <a:pos x="576" y="236"/>
                </a:cxn>
                <a:cxn ang="0">
                  <a:pos x="470" y="186"/>
                </a:cxn>
                <a:cxn ang="0">
                  <a:pos x="563" y="145"/>
                </a:cxn>
                <a:cxn ang="0">
                  <a:pos x="445" y="130"/>
                </a:cxn>
                <a:cxn ang="0">
                  <a:pos x="490" y="79"/>
                </a:cxn>
                <a:cxn ang="0">
                  <a:pos x="377" y="95"/>
                </a:cxn>
                <a:cxn ang="0">
                  <a:pos x="387" y="0"/>
                </a:cxn>
                <a:cxn ang="0">
                  <a:pos x="288" y="103"/>
                </a:cxn>
              </a:cxnLst>
              <a:rect l="0" t="0" r="r" b="b"/>
              <a:pathLst>
                <a:path w="577" h="385">
                  <a:moveTo>
                    <a:pt x="288" y="103"/>
                  </a:moveTo>
                  <a:lnTo>
                    <a:pt x="223" y="41"/>
                  </a:lnTo>
                  <a:lnTo>
                    <a:pt x="195" y="112"/>
                  </a:lnTo>
                  <a:lnTo>
                    <a:pt x="10" y="41"/>
                  </a:lnTo>
                  <a:lnTo>
                    <a:pt x="123" y="135"/>
                  </a:lnTo>
                  <a:lnTo>
                    <a:pt x="0" y="153"/>
                  </a:lnTo>
                  <a:lnTo>
                    <a:pt x="99" y="209"/>
                  </a:lnTo>
                  <a:lnTo>
                    <a:pt x="4" y="259"/>
                  </a:lnTo>
                  <a:lnTo>
                    <a:pt x="151" y="248"/>
                  </a:lnTo>
                  <a:lnTo>
                    <a:pt x="127" y="313"/>
                  </a:lnTo>
                  <a:lnTo>
                    <a:pt x="206" y="278"/>
                  </a:lnTo>
                  <a:lnTo>
                    <a:pt x="226" y="384"/>
                  </a:lnTo>
                  <a:lnTo>
                    <a:pt x="281" y="266"/>
                  </a:lnTo>
                  <a:lnTo>
                    <a:pt x="353" y="351"/>
                  </a:lnTo>
                  <a:lnTo>
                    <a:pt x="374" y="257"/>
                  </a:lnTo>
                  <a:lnTo>
                    <a:pt x="484" y="322"/>
                  </a:lnTo>
                  <a:lnTo>
                    <a:pt x="449" y="230"/>
                  </a:lnTo>
                  <a:lnTo>
                    <a:pt x="576" y="236"/>
                  </a:lnTo>
                  <a:lnTo>
                    <a:pt x="470" y="186"/>
                  </a:lnTo>
                  <a:lnTo>
                    <a:pt x="563" y="145"/>
                  </a:lnTo>
                  <a:lnTo>
                    <a:pt x="445" y="130"/>
                  </a:lnTo>
                  <a:lnTo>
                    <a:pt x="490" y="79"/>
                  </a:lnTo>
                  <a:lnTo>
                    <a:pt x="377" y="95"/>
                  </a:lnTo>
                  <a:lnTo>
                    <a:pt x="387" y="0"/>
                  </a:lnTo>
                  <a:lnTo>
                    <a:pt x="288" y="103"/>
                  </a:lnTo>
                </a:path>
              </a:pathLst>
            </a:custGeom>
            <a:solidFill>
              <a:schemeClr val="hlink"/>
            </a:solidFill>
            <a:ln w="12700" cap="rnd" cmpd="sng">
              <a:solidFill>
                <a:schemeClr val="tx1"/>
              </a:solidFill>
              <a:prstDash val="solid"/>
              <a:round/>
              <a:headEnd/>
              <a:tailEnd/>
            </a:ln>
            <a:effectLst/>
          </p:spPr>
          <p:txBody>
            <a:bodyPr/>
            <a:lstStyle/>
            <a:p>
              <a:endParaRPr lang="fr-FR"/>
            </a:p>
          </p:txBody>
        </p:sp>
        <p:grpSp>
          <p:nvGrpSpPr>
            <p:cNvPr id="7" name="Group 23"/>
            <p:cNvGrpSpPr>
              <a:grpSpLocks/>
            </p:cNvGrpSpPr>
            <p:nvPr/>
          </p:nvGrpSpPr>
          <p:grpSpPr bwMode="auto">
            <a:xfrm>
              <a:off x="2865" y="1151"/>
              <a:ext cx="2798" cy="1168"/>
              <a:chOff x="2865" y="1151"/>
              <a:chExt cx="2798" cy="1168"/>
            </a:xfrm>
          </p:grpSpPr>
          <p:sp>
            <p:nvSpPr>
              <p:cNvPr id="45080" name="Rectangle 24"/>
              <p:cNvSpPr>
                <a:spLocks noChangeArrowheads="1"/>
              </p:cNvSpPr>
              <p:nvPr/>
            </p:nvSpPr>
            <p:spPr bwMode="auto">
              <a:xfrm>
                <a:off x="3640" y="1151"/>
                <a:ext cx="2023" cy="335"/>
              </a:xfrm>
              <a:prstGeom prst="rect">
                <a:avLst/>
              </a:prstGeom>
              <a:solidFill>
                <a:srgbClr val="FFFEE9"/>
              </a:solidFill>
              <a:ln w="12700">
                <a:solidFill>
                  <a:schemeClr val="accent1"/>
                </a:solidFill>
                <a:miter lim="800000"/>
                <a:headEnd/>
                <a:tailEnd/>
              </a:ln>
              <a:effectLst/>
            </p:spPr>
            <p:txBody>
              <a:bodyPr lIns="92075" tIns="46038" rIns="92075" bIns="46038">
                <a:spAutoFit/>
              </a:bodyPr>
              <a:lstStyle/>
              <a:p>
                <a:pPr algn="ctr" eaLnBrk="0" hangingPunct="0">
                  <a:spcBef>
                    <a:spcPct val="50000"/>
                  </a:spcBef>
                </a:pPr>
                <a:r>
                  <a:rPr lang="fr-FR" sz="2800">
                    <a:solidFill>
                      <a:schemeClr val="hlink"/>
                    </a:solidFill>
                    <a:latin typeface="Comic Sans MS" pitchFamily="66" charset="0"/>
                  </a:rPr>
                  <a:t>Perte d’équilibre</a:t>
                </a:r>
              </a:p>
            </p:txBody>
          </p:sp>
          <p:sp>
            <p:nvSpPr>
              <p:cNvPr id="45081" name="Line 25"/>
              <p:cNvSpPr>
                <a:spLocks noChangeShapeType="1"/>
              </p:cNvSpPr>
              <p:nvPr/>
            </p:nvSpPr>
            <p:spPr bwMode="auto">
              <a:xfrm flipV="1">
                <a:off x="2880" y="1345"/>
                <a:ext cx="760" cy="959"/>
              </a:xfrm>
              <a:prstGeom prst="line">
                <a:avLst/>
              </a:prstGeom>
              <a:noFill/>
              <a:ln w="25400">
                <a:solidFill>
                  <a:schemeClr val="tx1"/>
                </a:solidFill>
                <a:round/>
                <a:headEnd type="none" w="sm" len="sm"/>
                <a:tailEnd type="none" w="sm" len="sm"/>
              </a:ln>
              <a:effectLst/>
            </p:spPr>
            <p:txBody>
              <a:bodyPr/>
              <a:lstStyle/>
              <a:p>
                <a:endParaRPr lang="fr-FR"/>
              </a:p>
            </p:txBody>
          </p:sp>
          <p:sp>
            <p:nvSpPr>
              <p:cNvPr id="45082" name="Oval 26"/>
              <p:cNvSpPr>
                <a:spLocks noChangeArrowheads="1"/>
              </p:cNvSpPr>
              <p:nvPr/>
            </p:nvSpPr>
            <p:spPr bwMode="auto">
              <a:xfrm>
                <a:off x="2865" y="2273"/>
                <a:ext cx="46" cy="46"/>
              </a:xfrm>
              <a:prstGeom prst="ellipse">
                <a:avLst/>
              </a:prstGeom>
              <a:solidFill>
                <a:schemeClr val="tx1"/>
              </a:solidFill>
              <a:ln w="12700">
                <a:solidFill>
                  <a:schemeClr val="tx1"/>
                </a:solidFill>
                <a:round/>
                <a:headEnd/>
                <a:tailEnd/>
              </a:ln>
              <a:effectLst/>
            </p:spPr>
            <p:txBody>
              <a:bodyPr wrap="none" anchor="ctr"/>
              <a:lstStyle/>
              <a:p>
                <a:endParaRPr lang="fr-FR"/>
              </a:p>
            </p:txBody>
          </p:sp>
        </p:grpSp>
      </p:grpSp>
      <p:grpSp>
        <p:nvGrpSpPr>
          <p:cNvPr id="8" name="Group 36"/>
          <p:cNvGrpSpPr>
            <a:grpSpLocks/>
          </p:cNvGrpSpPr>
          <p:nvPr/>
        </p:nvGrpSpPr>
        <p:grpSpPr bwMode="auto">
          <a:xfrm>
            <a:off x="2044700" y="3887788"/>
            <a:ext cx="2984500" cy="2592387"/>
            <a:chOff x="1288" y="2449"/>
            <a:chExt cx="1880" cy="1633"/>
          </a:xfrm>
        </p:grpSpPr>
        <p:pic>
          <p:nvPicPr>
            <p:cNvPr id="45084" name="Picture 28"/>
            <p:cNvPicPr>
              <a:picLocks noChangeArrowheads="1"/>
            </p:cNvPicPr>
            <p:nvPr/>
          </p:nvPicPr>
          <p:blipFill>
            <a:blip r:embed="rId3"/>
            <a:srcRect/>
            <a:stretch>
              <a:fillRect/>
            </a:stretch>
          </p:blipFill>
          <p:spPr bwMode="auto">
            <a:xfrm>
              <a:off x="2096" y="2449"/>
              <a:ext cx="886" cy="1005"/>
            </a:xfrm>
            <a:prstGeom prst="rect">
              <a:avLst/>
            </a:prstGeom>
            <a:noFill/>
            <a:ln w="9525">
              <a:noFill/>
              <a:miter lim="800000"/>
              <a:headEnd/>
              <a:tailEnd/>
            </a:ln>
            <a:effectLst/>
          </p:spPr>
        </p:pic>
        <p:sp>
          <p:nvSpPr>
            <p:cNvPr id="45085" name="Freeform 29"/>
            <p:cNvSpPr>
              <a:spLocks/>
            </p:cNvSpPr>
            <p:nvPr/>
          </p:nvSpPr>
          <p:spPr bwMode="auto">
            <a:xfrm>
              <a:off x="1288" y="3360"/>
              <a:ext cx="1786" cy="722"/>
            </a:xfrm>
            <a:custGeom>
              <a:avLst/>
              <a:gdLst/>
              <a:ahLst/>
              <a:cxnLst>
                <a:cxn ang="0">
                  <a:pos x="1785" y="48"/>
                </a:cxn>
                <a:cxn ang="0">
                  <a:pos x="1731" y="75"/>
                </a:cxn>
                <a:cxn ang="0">
                  <a:pos x="1672" y="88"/>
                </a:cxn>
                <a:cxn ang="0">
                  <a:pos x="1618" y="95"/>
                </a:cxn>
                <a:cxn ang="0">
                  <a:pos x="1559" y="95"/>
                </a:cxn>
                <a:cxn ang="0">
                  <a:pos x="1451" y="82"/>
                </a:cxn>
                <a:cxn ang="0">
                  <a:pos x="1338" y="48"/>
                </a:cxn>
                <a:cxn ang="0">
                  <a:pos x="1224" y="20"/>
                </a:cxn>
                <a:cxn ang="0">
                  <a:pos x="1116" y="0"/>
                </a:cxn>
                <a:cxn ang="0">
                  <a:pos x="1057" y="0"/>
                </a:cxn>
                <a:cxn ang="0">
                  <a:pos x="1003" y="7"/>
                </a:cxn>
                <a:cxn ang="0">
                  <a:pos x="944" y="20"/>
                </a:cxn>
                <a:cxn ang="0">
                  <a:pos x="890" y="48"/>
                </a:cxn>
                <a:cxn ang="0">
                  <a:pos x="836" y="75"/>
                </a:cxn>
                <a:cxn ang="0">
                  <a:pos x="777" y="88"/>
                </a:cxn>
                <a:cxn ang="0">
                  <a:pos x="723" y="95"/>
                </a:cxn>
                <a:cxn ang="0">
                  <a:pos x="669" y="95"/>
                </a:cxn>
                <a:cxn ang="0">
                  <a:pos x="556" y="82"/>
                </a:cxn>
                <a:cxn ang="0">
                  <a:pos x="448" y="48"/>
                </a:cxn>
                <a:cxn ang="0">
                  <a:pos x="335" y="20"/>
                </a:cxn>
                <a:cxn ang="0">
                  <a:pos x="221" y="0"/>
                </a:cxn>
                <a:cxn ang="0">
                  <a:pos x="167" y="0"/>
                </a:cxn>
                <a:cxn ang="0">
                  <a:pos x="113" y="7"/>
                </a:cxn>
                <a:cxn ang="0">
                  <a:pos x="54" y="20"/>
                </a:cxn>
                <a:cxn ang="0">
                  <a:pos x="0" y="48"/>
                </a:cxn>
                <a:cxn ang="0">
                  <a:pos x="0" y="673"/>
                </a:cxn>
                <a:cxn ang="0">
                  <a:pos x="54" y="646"/>
                </a:cxn>
                <a:cxn ang="0">
                  <a:pos x="113" y="632"/>
                </a:cxn>
                <a:cxn ang="0">
                  <a:pos x="167" y="625"/>
                </a:cxn>
                <a:cxn ang="0">
                  <a:pos x="221" y="625"/>
                </a:cxn>
                <a:cxn ang="0">
                  <a:pos x="335" y="646"/>
                </a:cxn>
                <a:cxn ang="0">
                  <a:pos x="448" y="673"/>
                </a:cxn>
                <a:cxn ang="0">
                  <a:pos x="556" y="707"/>
                </a:cxn>
                <a:cxn ang="0">
                  <a:pos x="669" y="721"/>
                </a:cxn>
                <a:cxn ang="0">
                  <a:pos x="723" y="721"/>
                </a:cxn>
                <a:cxn ang="0">
                  <a:pos x="777" y="714"/>
                </a:cxn>
                <a:cxn ang="0">
                  <a:pos x="836" y="700"/>
                </a:cxn>
                <a:cxn ang="0">
                  <a:pos x="890" y="673"/>
                </a:cxn>
                <a:cxn ang="0">
                  <a:pos x="944" y="646"/>
                </a:cxn>
                <a:cxn ang="0">
                  <a:pos x="1003" y="632"/>
                </a:cxn>
                <a:cxn ang="0">
                  <a:pos x="1057" y="625"/>
                </a:cxn>
                <a:cxn ang="0">
                  <a:pos x="1116" y="625"/>
                </a:cxn>
                <a:cxn ang="0">
                  <a:pos x="1224" y="646"/>
                </a:cxn>
                <a:cxn ang="0">
                  <a:pos x="1338" y="673"/>
                </a:cxn>
                <a:cxn ang="0">
                  <a:pos x="1451" y="707"/>
                </a:cxn>
                <a:cxn ang="0">
                  <a:pos x="1559" y="721"/>
                </a:cxn>
                <a:cxn ang="0">
                  <a:pos x="1618" y="721"/>
                </a:cxn>
                <a:cxn ang="0">
                  <a:pos x="1672" y="714"/>
                </a:cxn>
                <a:cxn ang="0">
                  <a:pos x="1731" y="700"/>
                </a:cxn>
                <a:cxn ang="0">
                  <a:pos x="1785" y="673"/>
                </a:cxn>
                <a:cxn ang="0">
                  <a:pos x="1785" y="48"/>
                </a:cxn>
              </a:cxnLst>
              <a:rect l="0" t="0" r="r" b="b"/>
              <a:pathLst>
                <a:path w="1786" h="722">
                  <a:moveTo>
                    <a:pt x="1785" y="48"/>
                  </a:moveTo>
                  <a:lnTo>
                    <a:pt x="1731" y="75"/>
                  </a:lnTo>
                  <a:lnTo>
                    <a:pt x="1672" y="88"/>
                  </a:lnTo>
                  <a:lnTo>
                    <a:pt x="1618" y="95"/>
                  </a:lnTo>
                  <a:lnTo>
                    <a:pt x="1559" y="95"/>
                  </a:lnTo>
                  <a:lnTo>
                    <a:pt x="1451" y="82"/>
                  </a:lnTo>
                  <a:lnTo>
                    <a:pt x="1338" y="48"/>
                  </a:lnTo>
                  <a:lnTo>
                    <a:pt x="1224" y="20"/>
                  </a:lnTo>
                  <a:lnTo>
                    <a:pt x="1116" y="0"/>
                  </a:lnTo>
                  <a:lnTo>
                    <a:pt x="1057" y="0"/>
                  </a:lnTo>
                  <a:lnTo>
                    <a:pt x="1003" y="7"/>
                  </a:lnTo>
                  <a:lnTo>
                    <a:pt x="944" y="20"/>
                  </a:lnTo>
                  <a:lnTo>
                    <a:pt x="890" y="48"/>
                  </a:lnTo>
                  <a:lnTo>
                    <a:pt x="836" y="75"/>
                  </a:lnTo>
                  <a:lnTo>
                    <a:pt x="777" y="88"/>
                  </a:lnTo>
                  <a:lnTo>
                    <a:pt x="723" y="95"/>
                  </a:lnTo>
                  <a:lnTo>
                    <a:pt x="669" y="95"/>
                  </a:lnTo>
                  <a:lnTo>
                    <a:pt x="556" y="82"/>
                  </a:lnTo>
                  <a:lnTo>
                    <a:pt x="448" y="48"/>
                  </a:lnTo>
                  <a:lnTo>
                    <a:pt x="335" y="20"/>
                  </a:lnTo>
                  <a:lnTo>
                    <a:pt x="221" y="0"/>
                  </a:lnTo>
                  <a:lnTo>
                    <a:pt x="167" y="0"/>
                  </a:lnTo>
                  <a:lnTo>
                    <a:pt x="113" y="7"/>
                  </a:lnTo>
                  <a:lnTo>
                    <a:pt x="54" y="20"/>
                  </a:lnTo>
                  <a:lnTo>
                    <a:pt x="0" y="48"/>
                  </a:lnTo>
                  <a:lnTo>
                    <a:pt x="0" y="673"/>
                  </a:lnTo>
                  <a:lnTo>
                    <a:pt x="54" y="646"/>
                  </a:lnTo>
                  <a:lnTo>
                    <a:pt x="113" y="632"/>
                  </a:lnTo>
                  <a:lnTo>
                    <a:pt x="167" y="625"/>
                  </a:lnTo>
                  <a:lnTo>
                    <a:pt x="221" y="625"/>
                  </a:lnTo>
                  <a:lnTo>
                    <a:pt x="335" y="646"/>
                  </a:lnTo>
                  <a:lnTo>
                    <a:pt x="448" y="673"/>
                  </a:lnTo>
                  <a:lnTo>
                    <a:pt x="556" y="707"/>
                  </a:lnTo>
                  <a:lnTo>
                    <a:pt x="669" y="721"/>
                  </a:lnTo>
                  <a:lnTo>
                    <a:pt x="723" y="721"/>
                  </a:lnTo>
                  <a:lnTo>
                    <a:pt x="777" y="714"/>
                  </a:lnTo>
                  <a:lnTo>
                    <a:pt x="836" y="700"/>
                  </a:lnTo>
                  <a:lnTo>
                    <a:pt x="890" y="673"/>
                  </a:lnTo>
                  <a:lnTo>
                    <a:pt x="944" y="646"/>
                  </a:lnTo>
                  <a:lnTo>
                    <a:pt x="1003" y="632"/>
                  </a:lnTo>
                  <a:lnTo>
                    <a:pt x="1057" y="625"/>
                  </a:lnTo>
                  <a:lnTo>
                    <a:pt x="1116" y="625"/>
                  </a:lnTo>
                  <a:lnTo>
                    <a:pt x="1224" y="646"/>
                  </a:lnTo>
                  <a:lnTo>
                    <a:pt x="1338" y="673"/>
                  </a:lnTo>
                  <a:lnTo>
                    <a:pt x="1451" y="707"/>
                  </a:lnTo>
                  <a:lnTo>
                    <a:pt x="1559" y="721"/>
                  </a:lnTo>
                  <a:lnTo>
                    <a:pt x="1618" y="721"/>
                  </a:lnTo>
                  <a:lnTo>
                    <a:pt x="1672" y="714"/>
                  </a:lnTo>
                  <a:lnTo>
                    <a:pt x="1731" y="700"/>
                  </a:lnTo>
                  <a:lnTo>
                    <a:pt x="1785" y="673"/>
                  </a:lnTo>
                  <a:lnTo>
                    <a:pt x="1785" y="48"/>
                  </a:lnTo>
                </a:path>
              </a:pathLst>
            </a:custGeom>
            <a:solidFill>
              <a:srgbClr val="FFFEE9"/>
            </a:solidFill>
            <a:ln w="12700" cap="rnd" cmpd="sng">
              <a:solidFill>
                <a:schemeClr val="accent1"/>
              </a:solidFill>
              <a:prstDash val="solid"/>
              <a:round/>
              <a:headEnd/>
              <a:tailEnd/>
            </a:ln>
            <a:effectLst/>
          </p:spPr>
          <p:txBody>
            <a:bodyPr/>
            <a:lstStyle/>
            <a:p>
              <a:endParaRPr lang="fr-FR"/>
            </a:p>
          </p:txBody>
        </p:sp>
        <p:sp>
          <p:nvSpPr>
            <p:cNvPr id="45086" name="Rectangle 30"/>
            <p:cNvSpPr>
              <a:spLocks noChangeArrowheads="1"/>
            </p:cNvSpPr>
            <p:nvPr/>
          </p:nvSpPr>
          <p:spPr bwMode="auto">
            <a:xfrm>
              <a:off x="1344" y="3554"/>
              <a:ext cx="1824" cy="32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800">
                  <a:solidFill>
                    <a:schemeClr val="hlink"/>
                  </a:solidFill>
                  <a:latin typeface="Comic Sans MS" pitchFamily="66" charset="0"/>
                </a:rPr>
                <a:t>Fracture, ...</a:t>
              </a:r>
            </a:p>
          </p:txBody>
        </p:sp>
      </p:grpSp>
      <p:sp>
        <p:nvSpPr>
          <p:cNvPr id="45087" name="Text Box 31"/>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90530114-35EF-43D6-AE52-89E01EFDBB16}" type="slidenum">
              <a:rPr lang="fr-FR" sz="1200" b="0">
                <a:solidFill>
                  <a:schemeClr val="tx1"/>
                </a:solidFill>
              </a:rPr>
              <a:pPr>
                <a:spcBef>
                  <a:spcPct val="50000"/>
                </a:spcBef>
              </a:pPr>
              <a:t>22</a:t>
            </a:fld>
            <a:endParaRPr lang="fr-FR" sz="1200" b="0">
              <a:solidFill>
                <a:schemeClr val="tx1"/>
              </a:solidFill>
            </a:endParaRPr>
          </a:p>
        </p:txBody>
      </p:sp>
      <p:sp>
        <p:nvSpPr>
          <p:cNvPr id="45088" name="AutoShape 32">
            <a:hlinkClick r:id="rId4" action="ppaction://hlinksldjump" highlightClick="1"/>
          </p:cNvPr>
          <p:cNvSpPr>
            <a:spLocks noChangeArrowheads="1"/>
          </p:cNvSpPr>
          <p:nvPr/>
        </p:nvSpPr>
        <p:spPr bwMode="auto">
          <a:xfrm>
            <a:off x="8477250" y="6172200"/>
            <a:ext cx="533400" cy="509588"/>
          </a:xfrm>
          <a:prstGeom prst="actionButtonReturn">
            <a:avLst/>
          </a:prstGeom>
          <a:gradFill rotWithShape="0">
            <a:gsLst>
              <a:gs pos="0">
                <a:srgbClr val="5E9EFF"/>
              </a:gs>
              <a:gs pos="39999">
                <a:srgbClr val="85C2FF"/>
              </a:gs>
              <a:gs pos="70000">
                <a:srgbClr val="C4D6EB"/>
              </a:gs>
              <a:gs pos="100000">
                <a:srgbClr val="FFEBFA"/>
              </a:gs>
            </a:gsLst>
            <a:lin ang="2700000" scaled="1"/>
          </a:gradFill>
          <a:ln w="12700">
            <a:solidFill>
              <a:schemeClr val="tx1"/>
            </a:solidFill>
            <a:miter lim="800000"/>
            <a:headEnd type="none" w="sm" len="sm"/>
            <a:tailEnd type="none" w="sm" len="sm"/>
          </a:ln>
          <a:effectLst/>
        </p:spPr>
        <p:txBody>
          <a:bodyPr wrap="none" anchor="ctr"/>
          <a:lstStyle/>
          <a:p>
            <a:endParaRPr lang="fr-FR"/>
          </a:p>
        </p:txBody>
      </p:sp>
      <p:sp>
        <p:nvSpPr>
          <p:cNvPr id="45090" name="Rectangle 34"/>
          <p:cNvSpPr>
            <a:spLocks noChangeArrowheads="1"/>
          </p:cNvSpPr>
          <p:nvPr/>
        </p:nvSpPr>
        <p:spPr bwMode="auto">
          <a:xfrm>
            <a:off x="793750" y="87313"/>
            <a:ext cx="7467600" cy="1295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45091" name="Rectangle 35"/>
          <p:cNvSpPr>
            <a:spLocks noChangeArrowheads="1"/>
          </p:cNvSpPr>
          <p:nvPr/>
        </p:nvSpPr>
        <p:spPr bwMode="auto">
          <a:xfrm>
            <a:off x="260350" y="163513"/>
            <a:ext cx="8534400" cy="1143000"/>
          </a:xfrm>
          <a:prstGeom prst="rect">
            <a:avLst/>
          </a:prstGeom>
          <a:noFill/>
          <a:ln w="9525">
            <a:noFill/>
            <a:miter lim="800000"/>
            <a:headEnd/>
            <a:tailEnd/>
          </a:ln>
          <a:effectLst/>
        </p:spPr>
        <p:txBody>
          <a:bodyPr lIns="92075" tIns="46038" rIns="92075" bIns="46038" anchor="ctr"/>
          <a:lstStyle/>
          <a:p>
            <a:pPr algn="ctr" eaLnBrk="0" hangingPunct="0"/>
            <a:r>
              <a:rPr lang="fr-FR" sz="3600" b="0">
                <a:effectLst>
                  <a:outerShdw blurRad="38100" dist="38100" dir="2700000" algn="tl">
                    <a:srgbClr val="000000"/>
                  </a:outerShdw>
                </a:effectLst>
                <a:latin typeface="Arial Black" pitchFamily="34" charset="0"/>
              </a:rPr>
              <a:t>PROCESSUS D’APPARITION  D’UN DOMMAGE</a:t>
            </a:r>
          </a:p>
        </p:txBody>
      </p:sp>
      <p:pic>
        <p:nvPicPr>
          <p:cNvPr id="6145" name="Picture 1"/>
          <p:cNvPicPr>
            <a:picLocks noChangeAspect="1" noChangeArrowheads="1"/>
          </p:cNvPicPr>
          <p:nvPr/>
        </p:nvPicPr>
        <p:blipFill>
          <a:blip r:embed="rId5"/>
          <a:srcRect/>
          <a:stretch>
            <a:fillRect/>
          </a:stretch>
        </p:blipFill>
        <p:spPr bwMode="auto">
          <a:xfrm>
            <a:off x="5715008" y="4572008"/>
            <a:ext cx="2457450" cy="2000250"/>
          </a:xfrm>
          <a:prstGeom prst="rect">
            <a:avLst/>
          </a:prstGeom>
          <a:noFill/>
          <a:ln w="9525">
            <a:noFill/>
            <a:miter lim="800000"/>
            <a:headEnd/>
            <a:tailEnd/>
          </a:ln>
          <a:effectLst/>
        </p:spPr>
      </p:pic>
      <p:pic>
        <p:nvPicPr>
          <p:cNvPr id="6146" name="Picture 2"/>
          <p:cNvPicPr>
            <a:picLocks noChangeAspect="1" noChangeArrowheads="1"/>
          </p:cNvPicPr>
          <p:nvPr/>
        </p:nvPicPr>
        <p:blipFill>
          <a:blip r:embed="rId6"/>
          <a:srcRect/>
          <a:stretch>
            <a:fillRect/>
          </a:stretch>
        </p:blipFill>
        <p:spPr bwMode="auto">
          <a:xfrm>
            <a:off x="3714743" y="1357299"/>
            <a:ext cx="1714513" cy="1500198"/>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081088" y="1582738"/>
            <a:ext cx="7127875" cy="2989262"/>
          </a:xfrm>
          <a:prstGeom prst="rect">
            <a:avLst/>
          </a:prstGeom>
          <a:solidFill>
            <a:srgbClr val="99CCFF"/>
          </a:solidFill>
          <a:ln w="38100">
            <a:noFill/>
            <a:miter lim="800000"/>
            <a:headEnd/>
            <a:tailEnd/>
          </a:ln>
          <a:effectLst>
            <a:prstShdw prst="shdw17" dist="77251" dir="15632261">
              <a:srgbClr val="99CCFF">
                <a:gamma/>
                <a:shade val="60000"/>
                <a:invGamma/>
              </a:srgbClr>
            </a:prstShdw>
          </a:effectLst>
        </p:spPr>
        <p:txBody>
          <a:bodyPr lIns="92075" tIns="46038" rIns="92075" bIns="46038" anchor="ctr"/>
          <a:lstStyle/>
          <a:p>
            <a:pPr algn="ctr"/>
            <a:endParaRPr lang="fr-FR" sz="4400">
              <a:solidFill>
                <a:schemeClr val="tx2"/>
              </a:solidFill>
              <a:latin typeface="Times New Roman" pitchFamily="18" charset="0"/>
            </a:endParaRPr>
          </a:p>
        </p:txBody>
      </p:sp>
      <p:sp>
        <p:nvSpPr>
          <p:cNvPr id="47106" name="Rectangle 2"/>
          <p:cNvSpPr>
            <a:spLocks noChangeArrowheads="1"/>
          </p:cNvSpPr>
          <p:nvPr/>
        </p:nvSpPr>
        <p:spPr bwMode="auto">
          <a:xfrm>
            <a:off x="141288" y="1600200"/>
            <a:ext cx="8990012" cy="3749675"/>
          </a:xfrm>
          <a:prstGeom prst="rect">
            <a:avLst/>
          </a:prstGeom>
          <a:noFill/>
          <a:ln w="9525">
            <a:noFill/>
            <a:miter lim="800000"/>
            <a:headEnd/>
            <a:tailEnd/>
          </a:ln>
          <a:effectLst/>
        </p:spPr>
        <p:txBody>
          <a:bodyPr lIns="92075" tIns="46038" rIns="92075" bIns="46038">
            <a:spAutoFit/>
          </a:bodyPr>
          <a:lstStyle/>
          <a:p>
            <a:pPr algn="ctr"/>
            <a:r>
              <a:rPr lang="fr-FR" sz="6000">
                <a:effectLst>
                  <a:outerShdw blurRad="38100" dist="38100" dir="2700000" algn="tl">
                    <a:srgbClr val="000000"/>
                  </a:outerShdw>
                </a:effectLst>
                <a:latin typeface="Arial Black" pitchFamily="34" charset="0"/>
              </a:rPr>
              <a:t>DEMARCHE DE MAITRISE DES RISQUES</a:t>
            </a:r>
          </a:p>
          <a:p>
            <a:pPr algn="ctr"/>
            <a:endParaRPr lang="fr-FR" sz="6000">
              <a:effectLst>
                <a:outerShdw blurRad="38100" dist="38100" dir="2700000" algn="tl">
                  <a:srgbClr val="000000"/>
                </a:outerShdw>
              </a:effectLst>
              <a:latin typeface="Arial Black" pitchFamily="34" charset="0"/>
            </a:endParaRPr>
          </a:p>
        </p:txBody>
      </p:sp>
      <p:sp>
        <p:nvSpPr>
          <p:cNvPr id="47107" name="Text Box 3"/>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AB80E1E8-4DE0-473E-BC4D-875C519E6D90}" type="slidenum">
              <a:rPr lang="fr-FR" sz="1200" b="0">
                <a:solidFill>
                  <a:schemeClr val="tx1"/>
                </a:solidFill>
              </a:rPr>
              <a:pPr>
                <a:spcBef>
                  <a:spcPct val="50000"/>
                </a:spcBef>
              </a:pPr>
              <a:t>23</a:t>
            </a:fld>
            <a:endParaRPr lang="fr-FR" sz="1200" b="0">
              <a:solidFill>
                <a:schemeClr val="tx1"/>
              </a:solidFill>
            </a:endParaRPr>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93" name="Rectangle 41"/>
          <p:cNvSpPr>
            <a:spLocks noChangeArrowheads="1"/>
          </p:cNvSpPr>
          <p:nvPr/>
        </p:nvSpPr>
        <p:spPr bwMode="auto">
          <a:xfrm>
            <a:off x="0" y="26988"/>
            <a:ext cx="9143999" cy="103505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49154" name="Rectangle 2"/>
          <p:cNvSpPr>
            <a:spLocks noGrp="1" noChangeArrowheads="1"/>
          </p:cNvSpPr>
          <p:nvPr>
            <p:ph type="title"/>
          </p:nvPr>
        </p:nvSpPr>
        <p:spPr>
          <a:xfrm>
            <a:off x="142844" y="-12700"/>
            <a:ext cx="8901144" cy="1073150"/>
          </a:xfrm>
          <a:noFill/>
          <a:ln/>
        </p:spPr>
        <p:txBody>
          <a:bodyPr lIns="92075" tIns="46038" rIns="92075" bIns="46038"/>
          <a:lstStyle/>
          <a:p>
            <a:pPr algn="ctr"/>
            <a:r>
              <a:rPr lang="fr-FR" sz="3600" dirty="0">
                <a:solidFill>
                  <a:srgbClr val="0000CC"/>
                </a:solidFill>
                <a:effectLst>
                  <a:outerShdw blurRad="38100" dist="38100" dir="2700000" algn="tl">
                    <a:srgbClr val="000000"/>
                  </a:outerShdw>
                </a:effectLst>
              </a:rPr>
              <a:t>MAITRISE DES RISQUES </a:t>
            </a:r>
            <a:br>
              <a:rPr lang="fr-FR" sz="3600" dirty="0">
                <a:solidFill>
                  <a:srgbClr val="0000CC"/>
                </a:solidFill>
                <a:effectLst>
                  <a:outerShdw blurRad="38100" dist="38100" dir="2700000" algn="tl">
                    <a:srgbClr val="000000"/>
                  </a:outerShdw>
                </a:effectLst>
              </a:rPr>
            </a:br>
            <a:r>
              <a:rPr lang="fr-FR" sz="3600" dirty="0">
                <a:solidFill>
                  <a:srgbClr val="0000CC"/>
                </a:solidFill>
                <a:effectLst>
                  <a:outerShdw blurRad="38100" dist="38100" dir="2700000" algn="tl">
                    <a:srgbClr val="000000"/>
                  </a:outerShdw>
                </a:effectLst>
              </a:rPr>
              <a:t>du point de vue de </a:t>
            </a:r>
            <a:r>
              <a:rPr lang="fr-FR" sz="3600" dirty="0" smtClean="0">
                <a:solidFill>
                  <a:srgbClr val="0000CC"/>
                </a:solidFill>
                <a:effectLst>
                  <a:outerShdw blurRad="38100" dist="38100" dir="2700000" algn="tl">
                    <a:srgbClr val="000000"/>
                  </a:outerShdw>
                </a:effectLst>
              </a:rPr>
              <a:t>l’étudiant</a:t>
            </a:r>
            <a:endParaRPr lang="fr-FR" sz="3600" dirty="0">
              <a:solidFill>
                <a:srgbClr val="0000CC"/>
              </a:solidFill>
              <a:effectLst>
                <a:outerShdw blurRad="38100" dist="38100" dir="2700000" algn="tl">
                  <a:srgbClr val="000000"/>
                </a:outerShdw>
              </a:effectLst>
            </a:endParaRPr>
          </a:p>
        </p:txBody>
      </p:sp>
      <p:sp>
        <p:nvSpPr>
          <p:cNvPr id="49155" name="Rectangle 3"/>
          <p:cNvSpPr>
            <a:spLocks noChangeArrowheads="1"/>
          </p:cNvSpPr>
          <p:nvPr/>
        </p:nvSpPr>
        <p:spPr bwMode="auto">
          <a:xfrm>
            <a:off x="2530475" y="1141413"/>
            <a:ext cx="5694363" cy="379412"/>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J’observe</a:t>
            </a:r>
            <a:r>
              <a:rPr lang="fr-FR" sz="1800" b="0">
                <a:latin typeface="Comic Sans MS" pitchFamily="66" charset="0"/>
              </a:rPr>
              <a:t> </a:t>
            </a:r>
            <a:r>
              <a:rPr lang="fr-FR" sz="1800">
                <a:latin typeface="Comic Sans MS" pitchFamily="66" charset="0"/>
              </a:rPr>
              <a:t>l’environnement du poste</a:t>
            </a:r>
          </a:p>
        </p:txBody>
      </p:sp>
      <p:grpSp>
        <p:nvGrpSpPr>
          <p:cNvPr id="2" name="Group 4"/>
          <p:cNvGrpSpPr>
            <a:grpSpLocks/>
          </p:cNvGrpSpPr>
          <p:nvPr/>
        </p:nvGrpSpPr>
        <p:grpSpPr bwMode="auto">
          <a:xfrm>
            <a:off x="2516188" y="1611313"/>
            <a:ext cx="5722937" cy="638175"/>
            <a:chOff x="1585" y="1015"/>
            <a:chExt cx="3605" cy="402"/>
          </a:xfrm>
        </p:grpSpPr>
        <p:sp>
          <p:nvSpPr>
            <p:cNvPr id="49157" name="Rectangle 5"/>
            <p:cNvSpPr>
              <a:spLocks noChangeArrowheads="1"/>
            </p:cNvSpPr>
            <p:nvPr/>
          </p:nvSpPr>
          <p:spPr bwMode="auto">
            <a:xfrm>
              <a:off x="1585" y="1178"/>
              <a:ext cx="3605" cy="239"/>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J’identifie</a:t>
              </a:r>
              <a:r>
                <a:rPr lang="fr-FR" sz="1800" b="0">
                  <a:latin typeface="Comic Sans MS" pitchFamily="66" charset="0"/>
                </a:rPr>
                <a:t> </a:t>
              </a:r>
              <a:r>
                <a:rPr lang="fr-FR" sz="1800">
                  <a:latin typeface="Comic Sans MS" pitchFamily="66" charset="0"/>
                </a:rPr>
                <a:t>les dangers (phénomènes dangereux)</a:t>
              </a:r>
            </a:p>
          </p:txBody>
        </p:sp>
        <p:sp>
          <p:nvSpPr>
            <p:cNvPr id="49158" name="Line 6"/>
            <p:cNvSpPr>
              <a:spLocks noChangeShapeType="1"/>
            </p:cNvSpPr>
            <p:nvPr/>
          </p:nvSpPr>
          <p:spPr bwMode="auto">
            <a:xfrm>
              <a:off x="3387" y="1015"/>
              <a:ext cx="0" cy="163"/>
            </a:xfrm>
            <a:prstGeom prst="line">
              <a:avLst/>
            </a:prstGeom>
            <a:noFill/>
            <a:ln w="12700">
              <a:solidFill>
                <a:srgbClr val="000066"/>
              </a:solidFill>
              <a:round/>
              <a:headEnd type="none" w="sm" len="sm"/>
              <a:tailEnd type="stealth" w="med" len="med"/>
            </a:ln>
            <a:effectLst/>
          </p:spPr>
          <p:txBody>
            <a:bodyPr/>
            <a:lstStyle/>
            <a:p>
              <a:endParaRPr lang="fr-FR"/>
            </a:p>
          </p:txBody>
        </p:sp>
      </p:grpSp>
      <p:grpSp>
        <p:nvGrpSpPr>
          <p:cNvPr id="3" name="Group 7"/>
          <p:cNvGrpSpPr>
            <a:grpSpLocks/>
          </p:cNvGrpSpPr>
          <p:nvPr/>
        </p:nvGrpSpPr>
        <p:grpSpPr bwMode="auto">
          <a:xfrm>
            <a:off x="2517775" y="2346325"/>
            <a:ext cx="5719763" cy="590550"/>
            <a:chOff x="1586" y="1478"/>
            <a:chExt cx="3603" cy="372"/>
          </a:xfrm>
        </p:grpSpPr>
        <p:sp>
          <p:nvSpPr>
            <p:cNvPr id="49160" name="Rectangle 8"/>
            <p:cNvSpPr>
              <a:spLocks noChangeArrowheads="1"/>
            </p:cNvSpPr>
            <p:nvPr/>
          </p:nvSpPr>
          <p:spPr bwMode="auto">
            <a:xfrm>
              <a:off x="1586" y="1592"/>
              <a:ext cx="3603" cy="258"/>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J’estime</a:t>
              </a:r>
              <a:r>
                <a:rPr lang="fr-FR" sz="1800" b="0">
                  <a:latin typeface="Comic Sans MS" pitchFamily="66" charset="0"/>
                </a:rPr>
                <a:t> </a:t>
              </a:r>
              <a:r>
                <a:rPr lang="fr-FR" sz="1800">
                  <a:latin typeface="Comic Sans MS" pitchFamily="66" charset="0"/>
                </a:rPr>
                <a:t>la gravité</a:t>
              </a:r>
              <a:r>
                <a:rPr lang="fr-FR" sz="2000" b="0">
                  <a:latin typeface="Arial Narrow" pitchFamily="34" charset="0"/>
                </a:rPr>
                <a:t> </a:t>
              </a:r>
            </a:p>
          </p:txBody>
        </p:sp>
        <p:sp>
          <p:nvSpPr>
            <p:cNvPr id="49161" name="Line 9"/>
            <p:cNvSpPr>
              <a:spLocks noChangeShapeType="1"/>
            </p:cNvSpPr>
            <p:nvPr/>
          </p:nvSpPr>
          <p:spPr bwMode="auto">
            <a:xfrm>
              <a:off x="3387" y="1478"/>
              <a:ext cx="0" cy="100"/>
            </a:xfrm>
            <a:prstGeom prst="line">
              <a:avLst/>
            </a:prstGeom>
            <a:noFill/>
            <a:ln w="12700">
              <a:solidFill>
                <a:srgbClr val="000066"/>
              </a:solidFill>
              <a:round/>
              <a:headEnd type="none" w="sm" len="sm"/>
              <a:tailEnd type="stealth" w="med" len="med"/>
            </a:ln>
            <a:effectLst/>
          </p:spPr>
          <p:txBody>
            <a:bodyPr/>
            <a:lstStyle/>
            <a:p>
              <a:endParaRPr lang="fr-FR"/>
            </a:p>
          </p:txBody>
        </p:sp>
      </p:grpSp>
      <p:grpSp>
        <p:nvGrpSpPr>
          <p:cNvPr id="4" name="Group 10"/>
          <p:cNvGrpSpPr>
            <a:grpSpLocks/>
          </p:cNvGrpSpPr>
          <p:nvPr/>
        </p:nvGrpSpPr>
        <p:grpSpPr bwMode="auto">
          <a:xfrm>
            <a:off x="2517775" y="3009900"/>
            <a:ext cx="5719763" cy="554038"/>
            <a:chOff x="1586" y="1896"/>
            <a:chExt cx="3603" cy="349"/>
          </a:xfrm>
        </p:grpSpPr>
        <p:sp>
          <p:nvSpPr>
            <p:cNvPr id="49163" name="Rectangle 11"/>
            <p:cNvSpPr>
              <a:spLocks noChangeArrowheads="1"/>
            </p:cNvSpPr>
            <p:nvPr/>
          </p:nvSpPr>
          <p:spPr bwMode="auto">
            <a:xfrm>
              <a:off x="1586" y="2006"/>
              <a:ext cx="3603" cy="239"/>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J’estime </a:t>
              </a:r>
              <a:r>
                <a:rPr lang="fr-FR" sz="1800" b="0">
                  <a:latin typeface="Comic Sans MS" pitchFamily="66" charset="0"/>
                </a:rPr>
                <a:t> </a:t>
              </a:r>
              <a:r>
                <a:rPr lang="fr-FR" sz="1800">
                  <a:latin typeface="Comic Sans MS" pitchFamily="66" charset="0"/>
                </a:rPr>
                <a:t>la probabilité d’apparition du dommage</a:t>
              </a:r>
            </a:p>
          </p:txBody>
        </p:sp>
        <p:sp>
          <p:nvSpPr>
            <p:cNvPr id="49164" name="Line 12"/>
            <p:cNvSpPr>
              <a:spLocks noChangeShapeType="1"/>
            </p:cNvSpPr>
            <p:nvPr/>
          </p:nvSpPr>
          <p:spPr bwMode="auto">
            <a:xfrm>
              <a:off x="3387" y="1896"/>
              <a:ext cx="0" cy="109"/>
            </a:xfrm>
            <a:prstGeom prst="line">
              <a:avLst/>
            </a:prstGeom>
            <a:noFill/>
            <a:ln w="12700">
              <a:solidFill>
                <a:srgbClr val="000066"/>
              </a:solidFill>
              <a:round/>
              <a:headEnd type="none" w="sm" len="sm"/>
              <a:tailEnd type="stealth" w="med" len="med"/>
            </a:ln>
            <a:effectLst/>
          </p:spPr>
          <p:txBody>
            <a:bodyPr/>
            <a:lstStyle/>
            <a:p>
              <a:endParaRPr lang="fr-FR"/>
            </a:p>
          </p:txBody>
        </p:sp>
      </p:grpSp>
      <p:grpSp>
        <p:nvGrpSpPr>
          <p:cNvPr id="5" name="Group 13"/>
          <p:cNvGrpSpPr>
            <a:grpSpLocks/>
          </p:cNvGrpSpPr>
          <p:nvPr/>
        </p:nvGrpSpPr>
        <p:grpSpPr bwMode="auto">
          <a:xfrm>
            <a:off x="2516188" y="3659188"/>
            <a:ext cx="5722937" cy="574675"/>
            <a:chOff x="1585" y="2305"/>
            <a:chExt cx="3605" cy="362"/>
          </a:xfrm>
        </p:grpSpPr>
        <p:sp>
          <p:nvSpPr>
            <p:cNvPr id="49166" name="Rectangle 14"/>
            <p:cNvSpPr>
              <a:spLocks noChangeArrowheads="1"/>
            </p:cNvSpPr>
            <p:nvPr/>
          </p:nvSpPr>
          <p:spPr bwMode="auto">
            <a:xfrm>
              <a:off x="1585" y="2428"/>
              <a:ext cx="3605" cy="239"/>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J’évalue </a:t>
              </a:r>
              <a:r>
                <a:rPr lang="fr-FR" sz="1800" b="0">
                  <a:latin typeface="Comic Sans MS" pitchFamily="66" charset="0"/>
                </a:rPr>
                <a:t> </a:t>
              </a:r>
              <a:r>
                <a:rPr lang="fr-FR" sz="1800">
                  <a:latin typeface="Comic Sans MS" pitchFamily="66" charset="0"/>
                </a:rPr>
                <a:t>le risque</a:t>
              </a:r>
            </a:p>
          </p:txBody>
        </p:sp>
        <p:sp>
          <p:nvSpPr>
            <p:cNvPr id="49167" name="Line 15"/>
            <p:cNvSpPr>
              <a:spLocks noChangeShapeType="1"/>
            </p:cNvSpPr>
            <p:nvPr/>
          </p:nvSpPr>
          <p:spPr bwMode="auto">
            <a:xfrm>
              <a:off x="3387" y="2305"/>
              <a:ext cx="0" cy="119"/>
            </a:xfrm>
            <a:prstGeom prst="line">
              <a:avLst/>
            </a:prstGeom>
            <a:noFill/>
            <a:ln w="12700">
              <a:solidFill>
                <a:srgbClr val="000066"/>
              </a:solidFill>
              <a:round/>
              <a:headEnd type="none" w="sm" len="sm"/>
              <a:tailEnd type="stealth" w="med" len="med"/>
            </a:ln>
            <a:effectLst/>
          </p:spPr>
          <p:txBody>
            <a:bodyPr/>
            <a:lstStyle/>
            <a:p>
              <a:endParaRPr lang="fr-FR"/>
            </a:p>
          </p:txBody>
        </p:sp>
      </p:grpSp>
      <p:grpSp>
        <p:nvGrpSpPr>
          <p:cNvPr id="6" name="Group 16"/>
          <p:cNvGrpSpPr>
            <a:grpSpLocks/>
          </p:cNvGrpSpPr>
          <p:nvPr/>
        </p:nvGrpSpPr>
        <p:grpSpPr bwMode="auto">
          <a:xfrm>
            <a:off x="2508250" y="4322763"/>
            <a:ext cx="5949950" cy="831850"/>
            <a:chOff x="1580" y="2723"/>
            <a:chExt cx="3614" cy="524"/>
          </a:xfrm>
        </p:grpSpPr>
        <p:sp>
          <p:nvSpPr>
            <p:cNvPr id="49169" name="Rectangle 17"/>
            <p:cNvSpPr>
              <a:spLocks noChangeArrowheads="1"/>
            </p:cNvSpPr>
            <p:nvPr/>
          </p:nvSpPr>
          <p:spPr bwMode="auto">
            <a:xfrm>
              <a:off x="1580" y="2835"/>
              <a:ext cx="3614" cy="412"/>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Je m’informe</a:t>
              </a:r>
              <a:r>
                <a:rPr lang="fr-FR" sz="1800" b="0">
                  <a:latin typeface="Comic Sans MS" pitchFamily="66" charset="0"/>
                </a:rPr>
                <a:t> </a:t>
              </a:r>
              <a:r>
                <a:rPr lang="fr-FR" sz="1800">
                  <a:latin typeface="Comic Sans MS" pitchFamily="66" charset="0"/>
                </a:rPr>
                <a:t>sur les mesures de prévention existantes</a:t>
              </a:r>
            </a:p>
          </p:txBody>
        </p:sp>
        <p:sp>
          <p:nvSpPr>
            <p:cNvPr id="49170" name="Line 18"/>
            <p:cNvSpPr>
              <a:spLocks noChangeShapeType="1"/>
            </p:cNvSpPr>
            <p:nvPr/>
          </p:nvSpPr>
          <p:spPr bwMode="auto">
            <a:xfrm>
              <a:off x="3387" y="2723"/>
              <a:ext cx="0" cy="110"/>
            </a:xfrm>
            <a:prstGeom prst="line">
              <a:avLst/>
            </a:prstGeom>
            <a:noFill/>
            <a:ln w="12700">
              <a:solidFill>
                <a:srgbClr val="000066"/>
              </a:solidFill>
              <a:round/>
              <a:headEnd type="none" w="sm" len="sm"/>
              <a:tailEnd type="stealth" w="med" len="med"/>
            </a:ln>
            <a:effectLst/>
          </p:spPr>
          <p:txBody>
            <a:bodyPr/>
            <a:lstStyle/>
            <a:p>
              <a:endParaRPr lang="fr-FR"/>
            </a:p>
          </p:txBody>
        </p:sp>
      </p:grpSp>
      <p:grpSp>
        <p:nvGrpSpPr>
          <p:cNvPr id="7" name="Group 19"/>
          <p:cNvGrpSpPr>
            <a:grpSpLocks/>
          </p:cNvGrpSpPr>
          <p:nvPr/>
        </p:nvGrpSpPr>
        <p:grpSpPr bwMode="auto">
          <a:xfrm>
            <a:off x="5334000" y="5181600"/>
            <a:ext cx="2825750" cy="806450"/>
            <a:chOff x="3360" y="3264"/>
            <a:chExt cx="1780" cy="508"/>
          </a:xfrm>
        </p:grpSpPr>
        <p:sp>
          <p:nvSpPr>
            <p:cNvPr id="49172" name="Rectangle 20"/>
            <p:cNvSpPr>
              <a:spLocks noChangeArrowheads="1"/>
            </p:cNvSpPr>
            <p:nvPr/>
          </p:nvSpPr>
          <p:spPr bwMode="auto">
            <a:xfrm>
              <a:off x="4032" y="3360"/>
              <a:ext cx="1108" cy="412"/>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Je propose</a:t>
              </a:r>
              <a:endParaRPr lang="fr-FR" sz="1800" b="0">
                <a:latin typeface="Comic Sans MS" pitchFamily="66" charset="0"/>
              </a:endParaRPr>
            </a:p>
            <a:p>
              <a:pPr algn="ctr"/>
              <a:r>
                <a:rPr lang="fr-FR" sz="1800">
                  <a:latin typeface="Comic Sans MS" pitchFamily="66" charset="0"/>
                </a:rPr>
                <a:t>des mesures</a:t>
              </a:r>
            </a:p>
          </p:txBody>
        </p:sp>
        <p:sp>
          <p:nvSpPr>
            <p:cNvPr id="49173" name="Line 21"/>
            <p:cNvSpPr>
              <a:spLocks noChangeShapeType="1"/>
            </p:cNvSpPr>
            <p:nvPr/>
          </p:nvSpPr>
          <p:spPr bwMode="auto">
            <a:xfrm>
              <a:off x="4707" y="3264"/>
              <a:ext cx="0" cy="96"/>
            </a:xfrm>
            <a:prstGeom prst="line">
              <a:avLst/>
            </a:prstGeom>
            <a:noFill/>
            <a:ln w="12700">
              <a:solidFill>
                <a:srgbClr val="000066"/>
              </a:solidFill>
              <a:round/>
              <a:headEnd type="none" w="sm" len="sm"/>
              <a:tailEnd type="none" w="sm" len="sm"/>
            </a:ln>
            <a:effectLst/>
          </p:spPr>
          <p:txBody>
            <a:bodyPr/>
            <a:lstStyle/>
            <a:p>
              <a:endParaRPr lang="fr-FR"/>
            </a:p>
          </p:txBody>
        </p:sp>
        <p:sp>
          <p:nvSpPr>
            <p:cNvPr id="49174" name="Line 22"/>
            <p:cNvSpPr>
              <a:spLocks noChangeShapeType="1"/>
            </p:cNvSpPr>
            <p:nvPr/>
          </p:nvSpPr>
          <p:spPr bwMode="auto">
            <a:xfrm>
              <a:off x="3360" y="3264"/>
              <a:ext cx="1365" cy="0"/>
            </a:xfrm>
            <a:prstGeom prst="line">
              <a:avLst/>
            </a:prstGeom>
            <a:noFill/>
            <a:ln w="12700">
              <a:solidFill>
                <a:srgbClr val="000066"/>
              </a:solidFill>
              <a:round/>
              <a:headEnd type="none" w="sm" len="sm"/>
              <a:tailEnd type="none" w="sm" len="sm"/>
            </a:ln>
            <a:effectLst/>
          </p:spPr>
          <p:txBody>
            <a:bodyPr/>
            <a:lstStyle/>
            <a:p>
              <a:endParaRPr lang="fr-FR"/>
            </a:p>
          </p:txBody>
        </p:sp>
      </p:grpSp>
      <p:sp>
        <p:nvSpPr>
          <p:cNvPr id="49175" name="Rectangle 23"/>
          <p:cNvSpPr>
            <a:spLocks noChangeArrowheads="1"/>
          </p:cNvSpPr>
          <p:nvPr/>
        </p:nvSpPr>
        <p:spPr bwMode="auto">
          <a:xfrm>
            <a:off x="4419600" y="7391400"/>
            <a:ext cx="4421188" cy="650875"/>
          </a:xfrm>
          <a:prstGeom prst="rect">
            <a:avLst/>
          </a:prstGeom>
          <a:noFill/>
          <a:ln w="9525">
            <a:solidFill>
              <a:schemeClr val="bg2"/>
            </a:solidFill>
            <a:miter lim="800000"/>
            <a:headEnd/>
            <a:tailEnd/>
          </a:ln>
          <a:effectLst/>
        </p:spPr>
        <p:txBody>
          <a:bodyPr wrap="none" lIns="92075" tIns="46038" rIns="92075" bIns="46038">
            <a:spAutoFit/>
          </a:bodyPr>
          <a:lstStyle/>
          <a:p>
            <a:r>
              <a:rPr lang="fr-FR" sz="1800" i="1">
                <a:solidFill>
                  <a:schemeClr val="bg2"/>
                </a:solidFill>
                <a:latin typeface="Arial Narrow" pitchFamily="34" charset="0"/>
              </a:rPr>
              <a:t>NB : L’évaluation des risques doit être réalisée </a:t>
            </a:r>
          </a:p>
          <a:p>
            <a:r>
              <a:rPr lang="fr-FR" sz="1800" i="1">
                <a:solidFill>
                  <a:schemeClr val="bg2"/>
                </a:solidFill>
                <a:latin typeface="Arial Narrow" pitchFamily="34" charset="0"/>
              </a:rPr>
              <a:t>pour chaque danger</a:t>
            </a:r>
          </a:p>
        </p:txBody>
      </p:sp>
      <p:sp>
        <p:nvSpPr>
          <p:cNvPr id="49176" name="Text Box 24"/>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99BD3B2A-BEB5-42CF-A661-037DCF89BBCD}" type="slidenum">
              <a:rPr lang="fr-FR" sz="1200" b="0">
                <a:solidFill>
                  <a:schemeClr val="tx1"/>
                </a:solidFill>
              </a:rPr>
              <a:pPr>
                <a:spcBef>
                  <a:spcPct val="50000"/>
                </a:spcBef>
              </a:pPr>
              <a:t>24</a:t>
            </a:fld>
            <a:endParaRPr lang="fr-FR" sz="1200" b="0">
              <a:solidFill>
                <a:schemeClr val="tx1"/>
              </a:solidFill>
            </a:endParaRPr>
          </a:p>
        </p:txBody>
      </p:sp>
      <p:grpSp>
        <p:nvGrpSpPr>
          <p:cNvPr id="8" name="Group 25"/>
          <p:cNvGrpSpPr>
            <a:grpSpLocks/>
          </p:cNvGrpSpPr>
          <p:nvPr/>
        </p:nvGrpSpPr>
        <p:grpSpPr bwMode="auto">
          <a:xfrm>
            <a:off x="4562475" y="5181600"/>
            <a:ext cx="1808163" cy="806450"/>
            <a:chOff x="2874" y="3264"/>
            <a:chExt cx="1139" cy="508"/>
          </a:xfrm>
        </p:grpSpPr>
        <p:sp>
          <p:nvSpPr>
            <p:cNvPr id="49178" name="Rectangle 26"/>
            <p:cNvSpPr>
              <a:spLocks noChangeArrowheads="1"/>
            </p:cNvSpPr>
            <p:nvPr/>
          </p:nvSpPr>
          <p:spPr bwMode="auto">
            <a:xfrm>
              <a:off x="2874" y="3360"/>
              <a:ext cx="1139" cy="412"/>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J’alerte</a:t>
              </a:r>
            </a:p>
            <a:p>
              <a:pPr algn="ctr"/>
              <a:r>
                <a:rPr lang="fr-FR" sz="1800">
                  <a:latin typeface="Comic Sans MS" pitchFamily="66" charset="0"/>
                </a:rPr>
                <a:t>la hiérarchie</a:t>
              </a:r>
            </a:p>
          </p:txBody>
        </p:sp>
        <p:sp>
          <p:nvSpPr>
            <p:cNvPr id="49179" name="Line 27"/>
            <p:cNvSpPr>
              <a:spLocks noChangeShapeType="1"/>
            </p:cNvSpPr>
            <p:nvPr/>
          </p:nvSpPr>
          <p:spPr bwMode="auto">
            <a:xfrm>
              <a:off x="3360" y="3264"/>
              <a:ext cx="0" cy="96"/>
            </a:xfrm>
            <a:prstGeom prst="line">
              <a:avLst/>
            </a:prstGeom>
            <a:noFill/>
            <a:ln w="12700">
              <a:solidFill>
                <a:srgbClr val="000066"/>
              </a:solidFill>
              <a:round/>
              <a:headEnd type="none" w="sm" len="sm"/>
              <a:tailEnd type="none" w="sm" len="sm"/>
            </a:ln>
            <a:effectLst/>
          </p:spPr>
          <p:txBody>
            <a:bodyPr/>
            <a:lstStyle/>
            <a:p>
              <a:endParaRPr lang="fr-FR"/>
            </a:p>
          </p:txBody>
        </p:sp>
      </p:grpSp>
      <p:grpSp>
        <p:nvGrpSpPr>
          <p:cNvPr id="9" name="Group 28"/>
          <p:cNvGrpSpPr>
            <a:grpSpLocks/>
          </p:cNvGrpSpPr>
          <p:nvPr/>
        </p:nvGrpSpPr>
        <p:grpSpPr bwMode="auto">
          <a:xfrm>
            <a:off x="2514600" y="4953000"/>
            <a:ext cx="2819400" cy="1309688"/>
            <a:chOff x="1584" y="3120"/>
            <a:chExt cx="1776" cy="825"/>
          </a:xfrm>
        </p:grpSpPr>
        <p:sp>
          <p:nvSpPr>
            <p:cNvPr id="49181" name="Line 29"/>
            <p:cNvSpPr>
              <a:spLocks noChangeShapeType="1"/>
            </p:cNvSpPr>
            <p:nvPr/>
          </p:nvSpPr>
          <p:spPr bwMode="auto">
            <a:xfrm>
              <a:off x="3360" y="3120"/>
              <a:ext cx="0" cy="144"/>
            </a:xfrm>
            <a:prstGeom prst="line">
              <a:avLst/>
            </a:prstGeom>
            <a:noFill/>
            <a:ln w="12700">
              <a:solidFill>
                <a:srgbClr val="000066"/>
              </a:solidFill>
              <a:round/>
              <a:headEnd type="none" w="sm" len="sm"/>
              <a:tailEnd type="none" w="sm" len="sm"/>
            </a:ln>
            <a:effectLst/>
          </p:spPr>
          <p:txBody>
            <a:bodyPr/>
            <a:lstStyle/>
            <a:p>
              <a:endParaRPr lang="fr-FR"/>
            </a:p>
          </p:txBody>
        </p:sp>
        <p:grpSp>
          <p:nvGrpSpPr>
            <p:cNvPr id="10" name="Group 30"/>
            <p:cNvGrpSpPr>
              <a:grpSpLocks/>
            </p:cNvGrpSpPr>
            <p:nvPr/>
          </p:nvGrpSpPr>
          <p:grpSpPr bwMode="auto">
            <a:xfrm>
              <a:off x="1584" y="3264"/>
              <a:ext cx="1776" cy="681"/>
              <a:chOff x="1584" y="3264"/>
              <a:chExt cx="1776" cy="681"/>
            </a:xfrm>
          </p:grpSpPr>
          <p:sp>
            <p:nvSpPr>
              <p:cNvPr id="49183" name="Rectangle 31"/>
              <p:cNvSpPr>
                <a:spLocks noChangeArrowheads="1"/>
              </p:cNvSpPr>
              <p:nvPr/>
            </p:nvSpPr>
            <p:spPr bwMode="auto">
              <a:xfrm>
                <a:off x="1584" y="3360"/>
                <a:ext cx="1245" cy="585"/>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a:latin typeface="Comic Sans MS" pitchFamily="66" charset="0"/>
                  </a:rPr>
                  <a:t>J’utilise</a:t>
                </a:r>
                <a:r>
                  <a:rPr lang="fr-FR" sz="1800" b="0">
                    <a:latin typeface="Comic Sans MS" pitchFamily="66" charset="0"/>
                  </a:rPr>
                  <a:t> </a:t>
                </a:r>
              </a:p>
              <a:p>
                <a:pPr algn="ctr"/>
                <a:r>
                  <a:rPr lang="fr-FR" sz="1800">
                    <a:latin typeface="Comic Sans MS" pitchFamily="66" charset="0"/>
                  </a:rPr>
                  <a:t>les dispositifs de protection</a:t>
                </a:r>
              </a:p>
            </p:txBody>
          </p:sp>
          <p:sp>
            <p:nvSpPr>
              <p:cNvPr id="49184" name="Line 32"/>
              <p:cNvSpPr>
                <a:spLocks noChangeShapeType="1"/>
              </p:cNvSpPr>
              <p:nvPr/>
            </p:nvSpPr>
            <p:spPr bwMode="auto">
              <a:xfrm flipV="1">
                <a:off x="2208" y="3264"/>
                <a:ext cx="0" cy="96"/>
              </a:xfrm>
              <a:prstGeom prst="line">
                <a:avLst/>
              </a:prstGeom>
              <a:noFill/>
              <a:ln w="12700">
                <a:solidFill>
                  <a:srgbClr val="000066"/>
                </a:solidFill>
                <a:round/>
                <a:headEnd type="none" w="sm" len="sm"/>
                <a:tailEnd type="none" w="sm" len="sm"/>
              </a:ln>
              <a:effectLst/>
            </p:spPr>
            <p:txBody>
              <a:bodyPr/>
              <a:lstStyle/>
              <a:p>
                <a:endParaRPr lang="fr-FR"/>
              </a:p>
            </p:txBody>
          </p:sp>
          <p:sp>
            <p:nvSpPr>
              <p:cNvPr id="49185" name="Line 33"/>
              <p:cNvSpPr>
                <a:spLocks noChangeShapeType="1"/>
              </p:cNvSpPr>
              <p:nvPr/>
            </p:nvSpPr>
            <p:spPr bwMode="auto">
              <a:xfrm flipH="1">
                <a:off x="2208" y="3264"/>
                <a:ext cx="1152" cy="0"/>
              </a:xfrm>
              <a:prstGeom prst="line">
                <a:avLst/>
              </a:prstGeom>
              <a:noFill/>
              <a:ln w="12700">
                <a:solidFill>
                  <a:srgbClr val="000066"/>
                </a:solidFill>
                <a:round/>
                <a:headEnd type="none" w="sm" len="sm"/>
                <a:tailEnd type="none" w="sm" len="sm"/>
              </a:ln>
              <a:effectLst/>
            </p:spPr>
            <p:txBody>
              <a:bodyPr/>
              <a:lstStyle/>
              <a:p>
                <a:endParaRPr lang="fr-FR"/>
              </a:p>
            </p:txBody>
          </p:sp>
        </p:grpSp>
      </p:grpSp>
      <p:grpSp>
        <p:nvGrpSpPr>
          <p:cNvPr id="11" name="Group 34"/>
          <p:cNvGrpSpPr>
            <a:grpSpLocks/>
          </p:cNvGrpSpPr>
          <p:nvPr/>
        </p:nvGrpSpPr>
        <p:grpSpPr bwMode="auto">
          <a:xfrm>
            <a:off x="574675" y="4538663"/>
            <a:ext cx="2854325" cy="2092325"/>
            <a:chOff x="362" y="2859"/>
            <a:chExt cx="1798" cy="1318"/>
          </a:xfrm>
        </p:grpSpPr>
        <p:sp>
          <p:nvSpPr>
            <p:cNvPr id="49187" name="Line 35"/>
            <p:cNvSpPr>
              <a:spLocks noChangeShapeType="1"/>
            </p:cNvSpPr>
            <p:nvPr/>
          </p:nvSpPr>
          <p:spPr bwMode="auto">
            <a:xfrm flipH="1" flipV="1">
              <a:off x="816" y="4176"/>
              <a:ext cx="1344" cy="1"/>
            </a:xfrm>
            <a:prstGeom prst="line">
              <a:avLst/>
            </a:prstGeom>
            <a:noFill/>
            <a:ln w="12700">
              <a:solidFill>
                <a:srgbClr val="000066"/>
              </a:solidFill>
              <a:round/>
              <a:headEnd type="none" w="sm" len="sm"/>
              <a:tailEnd type="none" w="sm" len="sm"/>
            </a:ln>
            <a:effectLst/>
          </p:spPr>
          <p:txBody>
            <a:bodyPr/>
            <a:lstStyle/>
            <a:p>
              <a:endParaRPr lang="fr-FR"/>
            </a:p>
          </p:txBody>
        </p:sp>
        <p:sp>
          <p:nvSpPr>
            <p:cNvPr id="49188" name="Rectangle 36"/>
            <p:cNvSpPr>
              <a:spLocks noChangeArrowheads="1"/>
            </p:cNvSpPr>
            <p:nvPr/>
          </p:nvSpPr>
          <p:spPr bwMode="auto">
            <a:xfrm>
              <a:off x="362" y="2859"/>
              <a:ext cx="977" cy="585"/>
            </a:xfrm>
            <a:prstGeom prst="rect">
              <a:avLst/>
            </a:prstGeom>
            <a:solidFill>
              <a:srgbClr val="CCECFF"/>
            </a:solidFill>
            <a:ln w="12700">
              <a:solidFill>
                <a:srgbClr val="000066"/>
              </a:solidFill>
              <a:miter lim="800000"/>
              <a:headEnd/>
              <a:tailEnd/>
            </a:ln>
            <a:effectLst/>
          </p:spPr>
          <p:txBody>
            <a:bodyPr lIns="92075" tIns="46038" rIns="92075" bIns="46038">
              <a:spAutoFit/>
            </a:bodyPr>
            <a:lstStyle/>
            <a:p>
              <a:pPr algn="ctr"/>
              <a:r>
                <a:rPr lang="fr-FR" sz="1800" i="1">
                  <a:latin typeface="Comic Sans MS" pitchFamily="66" charset="0"/>
                </a:rPr>
                <a:t>Je peux</a:t>
              </a:r>
            </a:p>
            <a:p>
              <a:pPr algn="ctr"/>
              <a:r>
                <a:rPr lang="fr-FR" sz="1800" i="1">
                  <a:latin typeface="Comic Sans MS" pitchFamily="66" charset="0"/>
                </a:rPr>
                <a:t>travailler en sécurité</a:t>
              </a:r>
            </a:p>
          </p:txBody>
        </p:sp>
        <p:sp>
          <p:nvSpPr>
            <p:cNvPr id="49189" name="Line 37"/>
            <p:cNvSpPr>
              <a:spLocks noChangeShapeType="1"/>
            </p:cNvSpPr>
            <p:nvPr/>
          </p:nvSpPr>
          <p:spPr bwMode="auto">
            <a:xfrm>
              <a:off x="816" y="3552"/>
              <a:ext cx="0" cy="617"/>
            </a:xfrm>
            <a:prstGeom prst="line">
              <a:avLst/>
            </a:prstGeom>
            <a:noFill/>
            <a:ln w="12700">
              <a:solidFill>
                <a:srgbClr val="000066"/>
              </a:solidFill>
              <a:round/>
              <a:headEnd type="none" w="sm" len="sm"/>
              <a:tailEnd type="none" w="sm" len="sm"/>
            </a:ln>
            <a:effectLst/>
          </p:spPr>
          <p:txBody>
            <a:bodyPr/>
            <a:lstStyle/>
            <a:p>
              <a:endParaRPr lang="fr-FR"/>
            </a:p>
          </p:txBody>
        </p:sp>
        <p:sp>
          <p:nvSpPr>
            <p:cNvPr id="49190" name="Line 38"/>
            <p:cNvSpPr>
              <a:spLocks noChangeShapeType="1"/>
            </p:cNvSpPr>
            <p:nvPr/>
          </p:nvSpPr>
          <p:spPr bwMode="auto">
            <a:xfrm>
              <a:off x="2160" y="4032"/>
              <a:ext cx="0" cy="144"/>
            </a:xfrm>
            <a:prstGeom prst="line">
              <a:avLst/>
            </a:prstGeom>
            <a:noFill/>
            <a:ln w="12700">
              <a:solidFill>
                <a:srgbClr val="000066"/>
              </a:solidFill>
              <a:round/>
              <a:headEnd type="none" w="sm" len="sm"/>
              <a:tailEnd type="none" w="sm" len="sm"/>
            </a:ln>
            <a:effectLst/>
          </p:spPr>
          <p:txBody>
            <a:bodyPr/>
            <a:lstStyle/>
            <a:p>
              <a:endParaRPr lang="fr-FR"/>
            </a:p>
          </p:txBody>
        </p:sp>
      </p:grpSp>
      <p:sp>
        <p:nvSpPr>
          <p:cNvPr id="49191" name="Text Box 39"/>
          <p:cNvSpPr txBox="1">
            <a:spLocks noChangeArrowheads="1"/>
          </p:cNvSpPr>
          <p:nvPr/>
        </p:nvSpPr>
        <p:spPr bwMode="auto">
          <a:xfrm>
            <a:off x="0" y="1676400"/>
            <a:ext cx="2514600" cy="1552575"/>
          </a:xfrm>
          <a:prstGeom prst="rect">
            <a:avLst/>
          </a:prstGeom>
          <a:noFill/>
          <a:ln w="12700">
            <a:noFill/>
            <a:miter lim="800000"/>
            <a:headEnd type="none" w="sm" len="sm"/>
            <a:tailEnd type="none" w="sm" len="sm"/>
          </a:ln>
          <a:effectLst/>
        </p:spPr>
        <p:txBody>
          <a:bodyPr>
            <a:spAutoFit/>
          </a:bodyPr>
          <a:lstStyle/>
          <a:p>
            <a:r>
              <a:rPr lang="fr-FR" i="1">
                <a:latin typeface="Comic Sans MS" pitchFamily="66" charset="0"/>
              </a:rPr>
              <a:t>Démarche</a:t>
            </a:r>
          </a:p>
          <a:p>
            <a:r>
              <a:rPr lang="fr-FR" i="1">
                <a:latin typeface="Comic Sans MS" pitchFamily="66" charset="0"/>
              </a:rPr>
              <a:t>À adopter</a:t>
            </a:r>
          </a:p>
          <a:p>
            <a:r>
              <a:rPr lang="fr-FR" i="1">
                <a:latin typeface="Comic Sans MS" pitchFamily="66" charset="0"/>
              </a:rPr>
              <a:t>Pour chaque</a:t>
            </a:r>
          </a:p>
          <a:p>
            <a:r>
              <a:rPr lang="fr-FR" i="1">
                <a:latin typeface="Comic Sans MS" pitchFamily="66" charset="0"/>
              </a:rPr>
              <a:t>danger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p:cTn id="7" dur="500" fill="hold"/>
                                        <p:tgtEl>
                                          <p:spTgt spid="49155"/>
                                        </p:tgtEl>
                                        <p:attrNameLst>
                                          <p:attrName>ppt_w</p:attrName>
                                        </p:attrNameLst>
                                      </p:cBhvr>
                                      <p:tavLst>
                                        <p:tav tm="0">
                                          <p:val>
                                            <p:fltVal val="0"/>
                                          </p:val>
                                        </p:tav>
                                        <p:tav tm="100000">
                                          <p:val>
                                            <p:strVal val="#ppt_w"/>
                                          </p:val>
                                        </p:tav>
                                      </p:tavLst>
                                    </p:anim>
                                    <p:anim calcmode="lin" valueType="num">
                                      <p:cBhvr>
                                        <p:cTn id="8" dur="500" fill="hold"/>
                                        <p:tgtEl>
                                          <p:spTgt spid="491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9191"/>
                                        </p:tgtEl>
                                        <p:attrNameLst>
                                          <p:attrName>style.visibility</p:attrName>
                                        </p:attrNameLst>
                                      </p:cBhvr>
                                      <p:to>
                                        <p:strVal val="visible"/>
                                      </p:to>
                                    </p:set>
                                    <p:anim calcmode="lin" valueType="num">
                                      <p:cBhvr>
                                        <p:cTn id="61" dur="500" fill="hold"/>
                                        <p:tgtEl>
                                          <p:spTgt spid="49191"/>
                                        </p:tgtEl>
                                        <p:attrNameLst>
                                          <p:attrName>ppt_w</p:attrName>
                                        </p:attrNameLst>
                                      </p:cBhvr>
                                      <p:tavLst>
                                        <p:tav tm="0">
                                          <p:val>
                                            <p:fltVal val="0"/>
                                          </p:val>
                                        </p:tav>
                                        <p:tav tm="100000">
                                          <p:val>
                                            <p:strVal val="#ppt_w"/>
                                          </p:val>
                                        </p:tav>
                                      </p:tavLst>
                                    </p:anim>
                                    <p:anim calcmode="lin" valueType="num">
                                      <p:cBhvr>
                                        <p:cTn id="62" dur="500" fill="hold"/>
                                        <p:tgtEl>
                                          <p:spTgt spid="49191"/>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heckerboard(across)">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autoUpdateAnimBg="0"/>
      <p:bldP spid="4919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fld id="{C11BEB5B-7749-4732-BB68-76361108600C}" type="slidenum">
              <a:rPr lang="fr-FR"/>
              <a:pPr/>
              <a:t>3</a:t>
            </a:fld>
            <a:endParaRPr lang="fr-FR"/>
          </a:p>
        </p:txBody>
      </p:sp>
      <p:sp>
        <p:nvSpPr>
          <p:cNvPr id="61442" name="Text Box 3074"/>
          <p:cNvSpPr txBox="1">
            <a:spLocks noChangeArrowheads="1"/>
          </p:cNvSpPr>
          <p:nvPr/>
        </p:nvSpPr>
        <p:spPr bwMode="auto">
          <a:xfrm>
            <a:off x="457200" y="1905000"/>
            <a:ext cx="3400420" cy="3416320"/>
          </a:xfrm>
          <a:prstGeom prst="rect">
            <a:avLst/>
          </a:prstGeom>
          <a:noFill/>
          <a:ln w="9525">
            <a:noFill/>
            <a:miter lim="800000"/>
            <a:headEnd/>
            <a:tailEnd/>
          </a:ln>
          <a:effectLst/>
        </p:spPr>
        <p:txBody>
          <a:bodyPr wrap="square">
            <a:spAutoFit/>
          </a:bodyPr>
          <a:lstStyle/>
          <a:p>
            <a:pPr>
              <a:lnSpc>
                <a:spcPct val="150000"/>
              </a:lnSpc>
            </a:pPr>
            <a:r>
              <a:rPr lang="fr-FR" b="1" u="sng" dirty="0" smtClean="0"/>
              <a:t>Volume hebdomadaire </a:t>
            </a:r>
            <a:endParaRPr lang="fr-FR" dirty="0"/>
          </a:p>
          <a:p>
            <a:pPr>
              <a:lnSpc>
                <a:spcPct val="150000"/>
              </a:lnSpc>
            </a:pPr>
            <a:endParaRPr lang="fr-FR" dirty="0"/>
          </a:p>
          <a:p>
            <a:pPr>
              <a:lnSpc>
                <a:spcPct val="150000"/>
              </a:lnSpc>
            </a:pPr>
            <a:r>
              <a:rPr lang="fr-FR" dirty="0" smtClean="0"/>
              <a:t>1 </a:t>
            </a:r>
            <a:r>
              <a:rPr lang="fr-FR" dirty="0"/>
              <a:t>cours de </a:t>
            </a:r>
            <a:r>
              <a:rPr lang="fr-FR" dirty="0" smtClean="0"/>
              <a:t>1.5 </a:t>
            </a:r>
            <a:r>
              <a:rPr lang="fr-FR" dirty="0"/>
              <a:t>heures</a:t>
            </a:r>
          </a:p>
          <a:p>
            <a:pPr>
              <a:lnSpc>
                <a:spcPct val="150000"/>
              </a:lnSpc>
            </a:pPr>
            <a:endParaRPr lang="fr-FR" dirty="0"/>
          </a:p>
          <a:p>
            <a:pPr>
              <a:lnSpc>
                <a:spcPct val="150000"/>
              </a:lnSpc>
            </a:pPr>
            <a:r>
              <a:rPr lang="fr-FR" dirty="0" smtClean="0"/>
              <a:t>Matière découverte</a:t>
            </a:r>
            <a:endParaRPr lang="fr-FR" dirty="0"/>
          </a:p>
          <a:p>
            <a:pPr>
              <a:lnSpc>
                <a:spcPct val="150000"/>
              </a:lnSpc>
            </a:pPr>
            <a:endParaRPr lang="fr-FR" dirty="0"/>
          </a:p>
        </p:txBody>
      </p:sp>
      <p:sp>
        <p:nvSpPr>
          <p:cNvPr id="61444" name="Text Box 3076"/>
          <p:cNvSpPr txBox="1">
            <a:spLocks noChangeArrowheads="1"/>
          </p:cNvSpPr>
          <p:nvPr/>
        </p:nvSpPr>
        <p:spPr bwMode="auto">
          <a:xfrm>
            <a:off x="1143000" y="0"/>
            <a:ext cx="2571750" cy="915988"/>
          </a:xfrm>
          <a:prstGeom prst="rect">
            <a:avLst/>
          </a:prstGeom>
          <a:noFill/>
          <a:ln w="9525">
            <a:noFill/>
            <a:miter lim="800000"/>
            <a:headEnd/>
            <a:tailEnd/>
          </a:ln>
          <a:effectLst/>
        </p:spPr>
        <p:txBody>
          <a:bodyPr wrap="none">
            <a:spAutoFit/>
          </a:bodyPr>
          <a:lstStyle/>
          <a:p>
            <a:pPr>
              <a:lnSpc>
                <a:spcPct val="150000"/>
              </a:lnSpc>
            </a:pPr>
            <a:r>
              <a:rPr lang="fr-FR" sz="3600"/>
              <a:t>Déroulement</a:t>
            </a:r>
            <a:endParaRPr lang="fr-FR"/>
          </a:p>
        </p:txBody>
      </p:sp>
      <p:sp>
        <p:nvSpPr>
          <p:cNvPr id="61445" name="Text Box 3077"/>
          <p:cNvSpPr txBox="1">
            <a:spLocks noChangeArrowheads="1"/>
          </p:cNvSpPr>
          <p:nvPr/>
        </p:nvSpPr>
        <p:spPr bwMode="auto">
          <a:xfrm>
            <a:off x="4572000" y="1981200"/>
            <a:ext cx="4020138" cy="2308324"/>
          </a:xfrm>
          <a:prstGeom prst="rect">
            <a:avLst/>
          </a:prstGeom>
          <a:noFill/>
          <a:ln w="9525">
            <a:noFill/>
            <a:miter lim="800000"/>
            <a:headEnd/>
            <a:tailEnd/>
          </a:ln>
          <a:effectLst/>
        </p:spPr>
        <p:txBody>
          <a:bodyPr wrap="square">
            <a:spAutoFit/>
          </a:bodyPr>
          <a:lstStyle/>
          <a:p>
            <a:pPr>
              <a:lnSpc>
                <a:spcPct val="150000"/>
              </a:lnSpc>
            </a:pPr>
            <a:r>
              <a:rPr lang="fr-FR" b="1" u="sng" dirty="0"/>
              <a:t>Contrôle de </a:t>
            </a:r>
            <a:r>
              <a:rPr lang="fr-FR" b="1" u="sng" dirty="0" smtClean="0"/>
              <a:t>connaissances</a:t>
            </a:r>
            <a:endParaRPr lang="fr-FR" dirty="0" smtClean="0"/>
          </a:p>
          <a:p>
            <a:pPr>
              <a:lnSpc>
                <a:spcPct val="150000"/>
              </a:lnSpc>
            </a:pPr>
            <a:r>
              <a:rPr lang="fr-FR" dirty="0" smtClean="0"/>
              <a:t>                   </a:t>
            </a:r>
          </a:p>
          <a:p>
            <a:pPr>
              <a:lnSpc>
                <a:spcPct val="150000"/>
              </a:lnSpc>
            </a:pPr>
            <a:r>
              <a:rPr lang="fr-FR" dirty="0" smtClean="0"/>
              <a:t>           Examen final</a:t>
            </a:r>
            <a:endParaRPr lang="fr-FR" dirty="0"/>
          </a:p>
          <a:p>
            <a:pPr>
              <a:lnSpc>
                <a:spcPct val="150000"/>
              </a:lnSpc>
            </a:pPr>
            <a:endParaRPr lang="fr-FR" dirty="0"/>
          </a:p>
        </p:txBody>
      </p:sp>
      <p:sp>
        <p:nvSpPr>
          <p:cNvPr id="61446" name="Text Box 3078"/>
          <p:cNvSpPr txBox="1">
            <a:spLocks noChangeArrowheads="1"/>
          </p:cNvSpPr>
          <p:nvPr/>
        </p:nvSpPr>
        <p:spPr bwMode="auto">
          <a:xfrm>
            <a:off x="1643042" y="5429264"/>
            <a:ext cx="4929222" cy="579967"/>
          </a:xfrm>
          <a:prstGeom prst="rect">
            <a:avLst/>
          </a:prstGeom>
          <a:solidFill>
            <a:srgbClr val="CCFFFF"/>
          </a:solidFill>
          <a:ln w="9525">
            <a:noFill/>
            <a:miter lim="800000"/>
            <a:headEnd/>
            <a:tailEnd/>
          </a:ln>
          <a:effectLst/>
        </p:spPr>
        <p:txBody>
          <a:bodyPr wrap="square">
            <a:spAutoFit/>
          </a:bodyPr>
          <a:lstStyle/>
          <a:p>
            <a:pPr algn="ctr">
              <a:lnSpc>
                <a:spcPct val="150000"/>
              </a:lnSpc>
            </a:pPr>
            <a:r>
              <a:rPr lang="fr-FR" dirty="0"/>
              <a:t>Note </a:t>
            </a:r>
            <a:r>
              <a:rPr lang="fr-FR" dirty="0" smtClean="0"/>
              <a:t>finale </a:t>
            </a:r>
            <a:r>
              <a:rPr lang="fr-FR" dirty="0"/>
              <a:t>= </a:t>
            </a:r>
            <a:r>
              <a:rPr lang="fr-FR" dirty="0" smtClean="0"/>
              <a:t>100 Examen</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02E5A162-CE60-477B-8CD9-F43B531FBF26}" type="slidenum">
              <a:rPr lang="fr-FR"/>
              <a:pPr/>
              <a:t>4</a:t>
            </a:fld>
            <a:endParaRPr lang="fr-FR"/>
          </a:p>
        </p:txBody>
      </p:sp>
      <p:sp>
        <p:nvSpPr>
          <p:cNvPr id="171010" name="Rectangle 3074"/>
          <p:cNvSpPr>
            <a:spLocks noGrp="1" noChangeArrowheads="1"/>
          </p:cNvSpPr>
          <p:nvPr>
            <p:ph type="title"/>
          </p:nvPr>
        </p:nvSpPr>
        <p:spPr/>
        <p:txBody>
          <a:bodyPr/>
          <a:lstStyle/>
          <a:p>
            <a:pPr>
              <a:lnSpc>
                <a:spcPct val="150000"/>
              </a:lnSpc>
            </a:pPr>
            <a:r>
              <a:rPr lang="fr-FR" sz="3200" dirty="0"/>
              <a:t>Programme</a:t>
            </a:r>
            <a:endParaRPr lang="fr-FR" dirty="0"/>
          </a:p>
        </p:txBody>
      </p:sp>
      <p:sp>
        <p:nvSpPr>
          <p:cNvPr id="171011" name="Rectangle 3075"/>
          <p:cNvSpPr>
            <a:spLocks noGrp="1" noChangeArrowheads="1"/>
          </p:cNvSpPr>
          <p:nvPr>
            <p:ph type="body" idx="1"/>
          </p:nvPr>
        </p:nvSpPr>
        <p:spPr>
          <a:xfrm>
            <a:off x="457200" y="1714488"/>
            <a:ext cx="8178800" cy="4643470"/>
          </a:xfrm>
        </p:spPr>
        <p:txBody>
          <a:bodyPr/>
          <a:lstStyle/>
          <a:p>
            <a:pPr algn="ctr">
              <a:lnSpc>
                <a:spcPct val="150000"/>
              </a:lnSpc>
            </a:pPr>
            <a:r>
              <a:rPr lang="fr-FR" sz="2400" b="1" u="sng" dirty="0" smtClean="0"/>
              <a:t>Première partie</a:t>
            </a:r>
          </a:p>
          <a:p>
            <a:pPr>
              <a:lnSpc>
                <a:spcPct val="150000"/>
              </a:lnSpc>
            </a:pPr>
            <a:r>
              <a:rPr lang="fr-FR" sz="1800" dirty="0" smtClean="0"/>
              <a:t>Introduction à l’Evaluation et à la maîtrise des risques, analyse des accidents</a:t>
            </a:r>
          </a:p>
          <a:p>
            <a:pPr>
              <a:lnSpc>
                <a:spcPct val="150000"/>
              </a:lnSpc>
              <a:buFont typeface="Wingdings" pitchFamily="2" charset="2"/>
              <a:buChar char="Ø"/>
            </a:pPr>
            <a:r>
              <a:rPr lang="fr-FR" sz="1800" dirty="0" smtClean="0"/>
              <a:t>Comprendre les notions de base (danger, risque) identifier les acteurs de la prévention</a:t>
            </a:r>
          </a:p>
          <a:p>
            <a:pPr>
              <a:lnSpc>
                <a:spcPct val="150000"/>
              </a:lnSpc>
              <a:buFont typeface="Wingdings" pitchFamily="2" charset="2"/>
              <a:buChar char="Ø"/>
            </a:pPr>
            <a:r>
              <a:rPr lang="fr-FR" sz="1800" dirty="0" smtClean="0"/>
              <a:t>Maitriser les indicateurs relatifs aux accidents du travail et aux maladies professionnelles</a:t>
            </a:r>
          </a:p>
          <a:p>
            <a:pPr>
              <a:lnSpc>
                <a:spcPct val="150000"/>
              </a:lnSpc>
              <a:buFont typeface="Wingdings" pitchFamily="2" charset="2"/>
              <a:buChar char="Ø"/>
            </a:pPr>
            <a:r>
              <a:rPr lang="fr-FR" sz="1800" dirty="0" smtClean="0"/>
              <a:t> Démarche de maîtrise des risques: </a:t>
            </a:r>
            <a:r>
              <a:rPr lang="fr-FR" sz="1800" b="1" u="sng" dirty="0" smtClean="0"/>
              <a:t>L’approche par les risques</a:t>
            </a:r>
          </a:p>
          <a:p>
            <a:pPr>
              <a:lnSpc>
                <a:spcPct val="150000"/>
              </a:lnSpc>
              <a:buFont typeface="Wingdings" pitchFamily="2" charset="2"/>
              <a:buChar char="Ø"/>
            </a:pPr>
            <a:r>
              <a:rPr lang="fr-FR" sz="1800" dirty="0" smtClean="0"/>
              <a:t>Démarche de maîtrise des risques : </a:t>
            </a:r>
            <a:r>
              <a:rPr lang="fr-FR" sz="1800" b="1" u="sng" dirty="0" smtClean="0"/>
              <a:t>L’approche par l’accident/incident</a:t>
            </a:r>
          </a:p>
          <a:p>
            <a:pPr>
              <a:lnSpc>
                <a:spcPct val="150000"/>
              </a:lnSpc>
              <a:buFont typeface="Wingdings" pitchFamily="2" charset="2"/>
              <a:buChar char="Ø"/>
            </a:pPr>
            <a:endParaRPr lang="fr-FR" sz="1800" dirty="0" smtClean="0"/>
          </a:p>
          <a:p>
            <a:pPr>
              <a:lnSpc>
                <a:spcPct val="150000"/>
              </a:lnSpc>
              <a:buFont typeface="Wingdings" pitchFamily="2" charset="2"/>
              <a:buChar char="Ø"/>
            </a:pPr>
            <a:endParaRPr lang="fr-FR" sz="1800" dirty="0" smtClean="0"/>
          </a:p>
          <a:p>
            <a:pPr>
              <a:lnSpc>
                <a:spcPct val="150000"/>
              </a:lnSpc>
            </a:pPr>
            <a:endParaRPr lang="fr-F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02E5A162-CE60-477B-8CD9-F43B531FBF26}" type="slidenum">
              <a:rPr lang="fr-FR"/>
              <a:pPr/>
              <a:t>5</a:t>
            </a:fld>
            <a:endParaRPr lang="fr-FR"/>
          </a:p>
        </p:txBody>
      </p:sp>
      <p:sp>
        <p:nvSpPr>
          <p:cNvPr id="171010" name="Rectangle 3074"/>
          <p:cNvSpPr>
            <a:spLocks noGrp="1" noChangeArrowheads="1"/>
          </p:cNvSpPr>
          <p:nvPr>
            <p:ph type="title"/>
          </p:nvPr>
        </p:nvSpPr>
        <p:spPr/>
        <p:txBody>
          <a:bodyPr/>
          <a:lstStyle/>
          <a:p>
            <a:pPr>
              <a:lnSpc>
                <a:spcPct val="150000"/>
              </a:lnSpc>
            </a:pPr>
            <a:r>
              <a:rPr lang="fr-FR" sz="3200" dirty="0"/>
              <a:t>Programme</a:t>
            </a:r>
            <a:endParaRPr lang="fr-FR" dirty="0"/>
          </a:p>
        </p:txBody>
      </p:sp>
      <p:sp>
        <p:nvSpPr>
          <p:cNvPr id="171011" name="Rectangle 3075"/>
          <p:cNvSpPr>
            <a:spLocks noGrp="1" noChangeArrowheads="1"/>
          </p:cNvSpPr>
          <p:nvPr>
            <p:ph type="body" idx="1"/>
          </p:nvPr>
        </p:nvSpPr>
        <p:spPr>
          <a:xfrm>
            <a:off x="457200" y="1714488"/>
            <a:ext cx="8178800" cy="4643470"/>
          </a:xfrm>
        </p:spPr>
        <p:txBody>
          <a:bodyPr/>
          <a:lstStyle/>
          <a:p>
            <a:pPr algn="ctr">
              <a:lnSpc>
                <a:spcPct val="150000"/>
              </a:lnSpc>
            </a:pPr>
            <a:r>
              <a:rPr lang="fr-FR" sz="2400" b="1" u="sng" dirty="0" err="1" smtClean="0"/>
              <a:t>Deuxiéme</a:t>
            </a:r>
            <a:r>
              <a:rPr lang="fr-FR" sz="2400" b="1" u="sng" dirty="0" smtClean="0"/>
              <a:t> partie</a:t>
            </a:r>
          </a:p>
          <a:p>
            <a:r>
              <a:rPr lang="fr-FR" sz="1800" dirty="0" smtClean="0"/>
              <a:t>Introduction à la santé au travail et à la protection de l’environnement. </a:t>
            </a:r>
          </a:p>
          <a:p>
            <a:pPr>
              <a:lnSpc>
                <a:spcPct val="150000"/>
              </a:lnSpc>
              <a:buFont typeface="Wingdings" pitchFamily="2" charset="2"/>
              <a:buChar char="Ø"/>
            </a:pPr>
            <a:r>
              <a:rPr lang="fr-FR" sz="1800" dirty="0" smtClean="0"/>
              <a:t>Connaître les notions d’hygiène de l’habitat.</a:t>
            </a:r>
          </a:p>
          <a:p>
            <a:pPr>
              <a:lnSpc>
                <a:spcPct val="150000"/>
              </a:lnSpc>
              <a:buFont typeface="Wingdings" pitchFamily="2" charset="2"/>
              <a:buChar char="Ø"/>
            </a:pPr>
            <a:r>
              <a:rPr lang="fr-FR" sz="1800" dirty="0" smtClean="0"/>
              <a:t> Connaître les principaux domaines de la protection de l’environnement.</a:t>
            </a:r>
            <a:endParaRPr lang="fr-FR" sz="1800" b="1" u="sng" dirty="0" smtClean="0"/>
          </a:p>
          <a:p>
            <a:pPr>
              <a:lnSpc>
                <a:spcPct val="150000"/>
              </a:lnSpc>
              <a:buFont typeface="Wingdings" pitchFamily="2" charset="2"/>
              <a:buChar char="Ø"/>
            </a:pPr>
            <a:r>
              <a:rPr lang="fr-FR" sz="1800" dirty="0" smtClean="0"/>
              <a:t>Appréhender la problématique du développement durable </a:t>
            </a:r>
          </a:p>
          <a:p>
            <a:pPr>
              <a:lnSpc>
                <a:spcPct val="150000"/>
              </a:lnSpc>
              <a:buFont typeface="Wingdings" pitchFamily="2" charset="2"/>
              <a:buChar char="Ø"/>
            </a:pPr>
            <a:r>
              <a:rPr lang="fr-FR" sz="1800" dirty="0" smtClean="0"/>
              <a:t>Domaines et objectifs de la santé publique</a:t>
            </a:r>
          </a:p>
          <a:p>
            <a:pPr>
              <a:lnSpc>
                <a:spcPct val="150000"/>
              </a:lnSpc>
              <a:buFont typeface="Wingdings" pitchFamily="2" charset="2"/>
              <a:buChar char="Ø"/>
            </a:pPr>
            <a:r>
              <a:rPr lang="fr-FR" sz="1800" dirty="0" smtClean="0"/>
              <a:t>Identifier le rôle de la mission des différents organismes en matière de santé et sécurité du travail et de santé publique.</a:t>
            </a:r>
          </a:p>
          <a:p>
            <a:pPr>
              <a:lnSpc>
                <a:spcPct val="150000"/>
              </a:lnSpc>
              <a:buFont typeface="Wingdings" pitchFamily="2" charset="2"/>
              <a:buChar char="Ø"/>
            </a:pPr>
            <a:endParaRPr lang="fr-FR" sz="1800" dirty="0" smtClean="0"/>
          </a:p>
          <a:p>
            <a:pPr>
              <a:lnSpc>
                <a:spcPct val="150000"/>
              </a:lnSpc>
            </a:pPr>
            <a:endParaRPr lang="fr-F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842946"/>
          </a:xfrm>
        </p:spPr>
        <p:txBody>
          <a:bodyPr/>
          <a:lstStyle/>
          <a:p>
            <a:r>
              <a:rPr lang="fr-FR" dirty="0" smtClean="0"/>
              <a:t>Introduction</a:t>
            </a:r>
            <a:endParaRPr lang="fr-FR" dirty="0"/>
          </a:p>
        </p:txBody>
      </p:sp>
      <p:sp>
        <p:nvSpPr>
          <p:cNvPr id="3" name="Espace réservé du contenu 2"/>
          <p:cNvSpPr>
            <a:spLocks noGrp="1"/>
          </p:cNvSpPr>
          <p:nvPr>
            <p:ph idx="1"/>
          </p:nvPr>
        </p:nvSpPr>
        <p:spPr>
          <a:xfrm>
            <a:off x="357158" y="1885950"/>
            <a:ext cx="8278842" cy="4757760"/>
          </a:xfrm>
        </p:spPr>
        <p:txBody>
          <a:bodyPr/>
          <a:lstStyle/>
          <a:p>
            <a:pPr marL="0" algn="just">
              <a:spcBef>
                <a:spcPts val="0"/>
              </a:spcBef>
              <a:buNone/>
            </a:pPr>
            <a:r>
              <a:rPr lang="fr-FR" sz="2600" dirty="0" smtClean="0"/>
              <a:t>Au cours des dernières décennies, la plupart des pays du monde ont adopté des législations visant à imposer aux employeurs « le devoir d’assurer la sécurité et la santé des  travailleurs dans tous les aspects reliés au travail ». En effet, la sensibilité aux enjeux de santé  et de sécurité au travail est croissante dans l’ensemble de la société. Les entreprises ont progressivement été amenées à prendre en considération ces préoccupations au sein même de  leur organisation. Il est donc indispensable que les futurs salariés et managers maîtrisent ces réglementations qui s’imposent pour favoriser le bien-être de tous.</a:t>
            </a:r>
          </a:p>
          <a:p>
            <a:endParaRPr lang="fr-FR" dirty="0"/>
          </a:p>
        </p:txBody>
      </p:sp>
      <p:sp>
        <p:nvSpPr>
          <p:cNvPr id="4" name="Espace réservé du numéro de diapositive 3"/>
          <p:cNvSpPr>
            <a:spLocks noGrp="1"/>
          </p:cNvSpPr>
          <p:nvPr>
            <p:ph type="sldNum" sz="quarter" idx="12"/>
          </p:nvPr>
        </p:nvSpPr>
        <p:spPr>
          <a:xfrm>
            <a:off x="7286644" y="6229350"/>
            <a:ext cx="1349356" cy="457200"/>
          </a:xfrm>
        </p:spPr>
        <p:txBody>
          <a:bodyPr/>
          <a:lstStyle/>
          <a:p>
            <a:fld id="{85C462F0-B296-4F73-8032-011050529C1F}"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771508"/>
          </a:xfrm>
        </p:spPr>
        <p:txBody>
          <a:bodyPr/>
          <a:lstStyle/>
          <a:p>
            <a:r>
              <a:rPr lang="fr-FR" dirty="0" smtClean="0"/>
              <a:t>Introduction</a:t>
            </a:r>
            <a:endParaRPr lang="fr-FR" dirty="0"/>
          </a:p>
        </p:txBody>
      </p:sp>
      <p:sp>
        <p:nvSpPr>
          <p:cNvPr id="3" name="Espace réservé du contenu 2"/>
          <p:cNvSpPr>
            <a:spLocks noGrp="1"/>
          </p:cNvSpPr>
          <p:nvPr>
            <p:ph idx="1"/>
          </p:nvPr>
        </p:nvSpPr>
        <p:spPr>
          <a:xfrm>
            <a:off x="285720" y="1885950"/>
            <a:ext cx="8643998" cy="4757760"/>
          </a:xfrm>
        </p:spPr>
        <p:txBody>
          <a:bodyPr/>
          <a:lstStyle/>
          <a:p>
            <a:pPr algn="just"/>
            <a:r>
              <a:rPr lang="fr-FR" sz="1900" dirty="0" smtClean="0"/>
              <a:t>L’hygiéniste du travail utilise divers outils pour anticiper, identifier, mesurer et contrôler les dangers et risques sur les lieux de travail, tout en prenant en compte l'impact sur l'environnement et les populations environnantes. La protection de l'environnement est cruciale pour la survie humaine, car elle fournit des ressources vitales comme l'eau, l'air et des potentiels médicaux. Face aux défis climatiques et aux pollutions diverses, la préservation de l’environnement est devenue une priorité. </a:t>
            </a:r>
          </a:p>
          <a:p>
            <a:pPr algn="just"/>
            <a:r>
              <a:rPr lang="fr-FR" sz="1900" dirty="0" smtClean="0"/>
              <a:t>Le premier chapitre traite de la sécurité et des risques professionnels, tandis que le second aborde la complexité des liens entre environnement et activités humaines, et présente le développement durable pour améliorer la qualité de vie globale.</a:t>
            </a:r>
          </a:p>
          <a:p>
            <a:pPr algn="just"/>
            <a:r>
              <a:rPr lang="fr-FR" sz="1900" dirty="0" smtClean="0"/>
              <a:t>Les principes de prévention incluent « éviter le risque », « combattre les risques à la source » et « adapter le travail à l’individu » dans le cadre d'une politique cohérente. Il est essentiel que les futurs employés et managers maîtrisent ces règles pour assurer le bien-être de tous.</a:t>
            </a:r>
          </a:p>
          <a:p>
            <a:pPr algn="just"/>
            <a:endParaRPr lang="fr-FR" sz="2000" dirty="0" smtClean="0"/>
          </a:p>
          <a:p>
            <a:pPr>
              <a:buNone/>
            </a:pPr>
            <a:endParaRPr lang="fr-FR" sz="2000" dirty="0" smtClean="0"/>
          </a:p>
          <a:p>
            <a:endParaRPr lang="fr-FR" dirty="0"/>
          </a:p>
        </p:txBody>
      </p:sp>
      <p:sp>
        <p:nvSpPr>
          <p:cNvPr id="4" name="Espace réservé du numéro de diapositive 3"/>
          <p:cNvSpPr>
            <a:spLocks noGrp="1"/>
          </p:cNvSpPr>
          <p:nvPr>
            <p:ph type="sldNum" sz="quarter" idx="12"/>
          </p:nvPr>
        </p:nvSpPr>
        <p:spPr/>
        <p:txBody>
          <a:bodyPr/>
          <a:lstStyle/>
          <a:p>
            <a:fld id="{85C462F0-B296-4F73-8032-011050529C1F}"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771508"/>
          </a:xfrm>
        </p:spPr>
        <p:txBody>
          <a:bodyPr/>
          <a:lstStyle/>
          <a:p>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dirty="0" smtClean="0"/>
              <a:t/>
            </a:r>
            <a:br>
              <a:rPr lang="fr-FR" dirty="0" smtClean="0"/>
            </a:br>
            <a:r>
              <a:rPr lang="fr-FR" dirty="0" smtClean="0"/>
              <a:t> </a:t>
            </a:r>
            <a:r>
              <a:rPr lang="fr-FR" sz="2400" dirty="0" smtClean="0"/>
              <a:t>Chapitre I: Introduction à l’évaluation et à la maitrise des risques, analyse des accidents </a:t>
            </a:r>
            <a:endParaRPr lang="fr-FR" sz="2400" dirty="0"/>
          </a:p>
        </p:txBody>
      </p:sp>
      <p:sp>
        <p:nvSpPr>
          <p:cNvPr id="3" name="Espace réservé du contenu 2"/>
          <p:cNvSpPr>
            <a:spLocks noGrp="1"/>
          </p:cNvSpPr>
          <p:nvPr>
            <p:ph idx="1"/>
          </p:nvPr>
        </p:nvSpPr>
        <p:spPr>
          <a:xfrm>
            <a:off x="457200" y="1885950"/>
            <a:ext cx="8178800" cy="4472008"/>
          </a:xfrm>
        </p:spPr>
        <p:txBody>
          <a:bodyPr/>
          <a:lstStyle/>
          <a:p>
            <a:pPr marL="0" indent="0" algn="just">
              <a:spcBef>
                <a:spcPts val="0"/>
              </a:spcBef>
              <a:buNone/>
            </a:pPr>
            <a:r>
              <a:rPr lang="fr-FR" sz="1800" dirty="0" smtClean="0"/>
              <a:t>Tout accident trouve son origine dans un risque ou un danger, qui, sous certaines conditions, peut mener à des incidents. Le danger </a:t>
            </a:r>
            <a:r>
              <a:rPr lang="fr-FR" sz="1800" b="1" dirty="0" smtClean="0"/>
              <a:t>représente une propriété intrinsèque</a:t>
            </a:r>
            <a:r>
              <a:rPr lang="fr-FR" sz="1800" dirty="0" smtClean="0"/>
              <a:t> susceptible de causer </a:t>
            </a:r>
            <a:r>
              <a:rPr lang="fr-FR" sz="1800" b="1" dirty="0" smtClean="0"/>
              <a:t>un dommage</a:t>
            </a:r>
            <a:r>
              <a:rPr lang="fr-FR" sz="1800" dirty="0" smtClean="0"/>
              <a:t>, tandis que le </a:t>
            </a:r>
            <a:r>
              <a:rPr lang="fr-FR" sz="1800" b="1" dirty="0" smtClean="0"/>
              <a:t>risque</a:t>
            </a:r>
            <a:r>
              <a:rPr lang="fr-FR" sz="1800" dirty="0" smtClean="0"/>
              <a:t> est </a:t>
            </a:r>
            <a:r>
              <a:rPr lang="fr-FR" sz="1800" b="1" dirty="0" smtClean="0"/>
              <a:t>la probabilité </a:t>
            </a:r>
            <a:r>
              <a:rPr lang="fr-FR" sz="1800" dirty="0" smtClean="0"/>
              <a:t>que ce </a:t>
            </a:r>
            <a:r>
              <a:rPr lang="fr-FR" sz="1800" b="1" dirty="0" smtClean="0"/>
              <a:t>dommage se produise </a:t>
            </a:r>
            <a:r>
              <a:rPr lang="fr-FR" sz="1800" dirty="0" smtClean="0"/>
              <a:t>et sa gravité potentielle. </a:t>
            </a:r>
          </a:p>
          <a:p>
            <a:pPr marL="0" indent="0" algn="just">
              <a:spcBef>
                <a:spcPts val="0"/>
              </a:spcBef>
              <a:buNone/>
            </a:pPr>
            <a:r>
              <a:rPr lang="fr-FR" sz="1800" dirty="0" smtClean="0"/>
              <a:t>Les facteurs de risques influencent la probabilité ou la gravité d’un accident, selon l'équation : </a:t>
            </a:r>
          </a:p>
          <a:p>
            <a:pPr marL="0" indent="0" algn="ctr">
              <a:spcBef>
                <a:spcPts val="0"/>
              </a:spcBef>
              <a:buNone/>
            </a:pPr>
            <a:r>
              <a:rPr lang="fr-FR" sz="2000" b="1" dirty="0" smtClean="0"/>
              <a:t>Risque = Danger * Exposition</a:t>
            </a:r>
          </a:p>
          <a:p>
            <a:pPr marL="0" indent="0" algn="just">
              <a:spcBef>
                <a:spcPts val="0"/>
              </a:spcBef>
              <a:buNone/>
            </a:pPr>
            <a:r>
              <a:rPr lang="fr-FR" sz="1800" dirty="0" smtClean="0"/>
              <a:t>En résumé, « </a:t>
            </a:r>
            <a:r>
              <a:rPr lang="fr-FR" sz="1800" dirty="0" smtClean="0">
                <a:solidFill>
                  <a:srgbClr val="FF0000"/>
                </a:solidFill>
              </a:rPr>
              <a:t>le danger est l'instrument du risque </a:t>
            </a:r>
            <a:r>
              <a:rPr lang="fr-FR" sz="1800" dirty="0" smtClean="0"/>
              <a:t>» et « </a:t>
            </a:r>
            <a:r>
              <a:rPr lang="fr-FR" sz="1800" b="1" dirty="0" smtClean="0"/>
              <a:t>le danger </a:t>
            </a:r>
            <a:r>
              <a:rPr lang="fr-FR" sz="1800" dirty="0" smtClean="0"/>
              <a:t>est </a:t>
            </a:r>
            <a:r>
              <a:rPr lang="fr-FR" sz="1800" dirty="0" smtClean="0">
                <a:solidFill>
                  <a:srgbClr val="FF0000"/>
                </a:solidFill>
              </a:rPr>
              <a:t>un état</a:t>
            </a:r>
            <a:r>
              <a:rPr lang="fr-FR" sz="1800" dirty="0" smtClean="0"/>
              <a:t>, </a:t>
            </a:r>
            <a:r>
              <a:rPr lang="fr-FR" sz="1800" b="1" dirty="0" smtClean="0"/>
              <a:t>le risque </a:t>
            </a:r>
            <a:r>
              <a:rPr lang="fr-FR" sz="1800" dirty="0" smtClean="0">
                <a:solidFill>
                  <a:srgbClr val="FF0000"/>
                </a:solidFill>
              </a:rPr>
              <a:t>sa mesure </a:t>
            </a:r>
            <a:r>
              <a:rPr lang="fr-FR" sz="1800" dirty="0" smtClean="0"/>
              <a:t>».</a:t>
            </a:r>
            <a:endParaRPr lang="fr-FR" sz="1800" dirty="0"/>
          </a:p>
        </p:txBody>
      </p:sp>
      <p:sp>
        <p:nvSpPr>
          <p:cNvPr id="4" name="Espace réservé du numéro de diapositive 3"/>
          <p:cNvSpPr>
            <a:spLocks noGrp="1"/>
          </p:cNvSpPr>
          <p:nvPr>
            <p:ph type="sldNum" sz="quarter" idx="12"/>
          </p:nvPr>
        </p:nvSpPr>
        <p:spPr/>
        <p:txBody>
          <a:bodyPr/>
          <a:lstStyle/>
          <a:p>
            <a:fld id="{85C462F0-B296-4F73-8032-011050529C1F}"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2" name="Rectangle 12"/>
          <p:cNvSpPr>
            <a:spLocks noChangeArrowheads="1"/>
          </p:cNvSpPr>
          <p:nvPr/>
        </p:nvSpPr>
        <p:spPr bwMode="auto">
          <a:xfrm>
            <a:off x="1143000" y="381000"/>
            <a:ext cx="6781800" cy="914400"/>
          </a:xfrm>
          <a:prstGeom prst="rect">
            <a:avLst/>
          </a:prstGeom>
          <a:solidFill>
            <a:srgbClr val="CCECFF"/>
          </a:solidFill>
          <a:ln w="38100">
            <a:solidFill>
              <a:srgbClr val="3333CC"/>
            </a:solidFill>
            <a:miter lim="800000"/>
            <a:headEnd type="none" w="sm" len="sm"/>
            <a:tailEnd type="none" w="sm" len="sm"/>
          </a:ln>
          <a:effectLst/>
        </p:spPr>
        <p:txBody>
          <a:bodyPr wrap="none" anchor="ctr"/>
          <a:lstStyle/>
          <a:p>
            <a:endParaRPr lang="fr-FR"/>
          </a:p>
        </p:txBody>
      </p:sp>
      <p:sp>
        <p:nvSpPr>
          <p:cNvPr id="10242" name="Rectangle 2"/>
          <p:cNvSpPr>
            <a:spLocks noGrp="1" noChangeArrowheads="1"/>
          </p:cNvSpPr>
          <p:nvPr>
            <p:ph type="title"/>
          </p:nvPr>
        </p:nvSpPr>
        <p:spPr>
          <a:xfrm>
            <a:off x="762000" y="304800"/>
            <a:ext cx="7772400" cy="1143000"/>
          </a:xfrm>
          <a:noFill/>
          <a:ln/>
        </p:spPr>
        <p:txBody>
          <a:bodyPr lIns="92075" tIns="46038" rIns="92075" bIns="46038"/>
          <a:lstStyle/>
          <a:p>
            <a:r>
              <a:rPr lang="fr-FR" sz="3600">
                <a:solidFill>
                  <a:srgbClr val="0000CC"/>
                </a:solidFill>
                <a:effectLst>
                  <a:outerShdw blurRad="38100" dist="38100" dir="2700000" algn="tl">
                    <a:srgbClr val="000000"/>
                  </a:outerShdw>
                </a:effectLst>
                <a:latin typeface="Arial Black" pitchFamily="34" charset="0"/>
              </a:rPr>
              <a:t>ANALYSE DES RISQUES</a:t>
            </a:r>
          </a:p>
        </p:txBody>
      </p:sp>
      <p:sp>
        <p:nvSpPr>
          <p:cNvPr id="10243" name="Rectangle 3"/>
          <p:cNvSpPr>
            <a:spLocks noChangeArrowheads="1"/>
          </p:cNvSpPr>
          <p:nvPr/>
        </p:nvSpPr>
        <p:spPr bwMode="auto">
          <a:xfrm>
            <a:off x="381000" y="2438400"/>
            <a:ext cx="4800600" cy="650875"/>
          </a:xfrm>
          <a:prstGeom prst="rect">
            <a:avLst/>
          </a:prstGeom>
          <a:noFill/>
          <a:ln w="12700">
            <a:solidFill>
              <a:schemeClr val="tx1"/>
            </a:solidFill>
            <a:miter lim="800000"/>
            <a:headEnd/>
            <a:tailEnd/>
          </a:ln>
          <a:effectLst/>
        </p:spPr>
        <p:txBody>
          <a:bodyPr wrap="none" anchor="ctr"/>
          <a:lstStyle/>
          <a:p>
            <a:endParaRPr lang="fr-FR"/>
          </a:p>
        </p:txBody>
      </p:sp>
      <p:sp>
        <p:nvSpPr>
          <p:cNvPr id="10244" name="Rectangle 4"/>
          <p:cNvSpPr>
            <a:spLocks noChangeArrowheads="1"/>
          </p:cNvSpPr>
          <p:nvPr/>
        </p:nvSpPr>
        <p:spPr bwMode="auto">
          <a:xfrm>
            <a:off x="323850" y="2590800"/>
            <a:ext cx="4914900" cy="3968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sz="2000">
                <a:latin typeface="Comic Sans MS" pitchFamily="66" charset="0"/>
              </a:rPr>
              <a:t>DANGER (PHÉNOMÈNE DANGEREUX)</a:t>
            </a:r>
          </a:p>
        </p:txBody>
      </p:sp>
      <p:grpSp>
        <p:nvGrpSpPr>
          <p:cNvPr id="2" name="Group 5"/>
          <p:cNvGrpSpPr>
            <a:grpSpLocks/>
          </p:cNvGrpSpPr>
          <p:nvPr/>
        </p:nvGrpSpPr>
        <p:grpSpPr bwMode="auto">
          <a:xfrm>
            <a:off x="4232275" y="3162300"/>
            <a:ext cx="4568825" cy="1531938"/>
            <a:chOff x="2641" y="2065"/>
            <a:chExt cx="2878" cy="766"/>
          </a:xfrm>
        </p:grpSpPr>
        <p:sp>
          <p:nvSpPr>
            <p:cNvPr id="10246" name="Oval 6"/>
            <p:cNvSpPr>
              <a:spLocks noChangeArrowheads="1"/>
            </p:cNvSpPr>
            <p:nvPr/>
          </p:nvSpPr>
          <p:spPr bwMode="auto">
            <a:xfrm>
              <a:off x="2641" y="2065"/>
              <a:ext cx="2878" cy="766"/>
            </a:xfrm>
            <a:prstGeom prst="ellipse">
              <a:avLst/>
            </a:prstGeom>
            <a:solidFill>
              <a:srgbClr val="FFFEE9"/>
            </a:solidFill>
            <a:ln w="12700">
              <a:solidFill>
                <a:schemeClr val="tx1"/>
              </a:solidFill>
              <a:round/>
              <a:headEnd/>
              <a:tailEnd/>
            </a:ln>
            <a:effectLst/>
          </p:spPr>
          <p:txBody>
            <a:bodyPr wrap="none" anchor="ctr"/>
            <a:lstStyle/>
            <a:p>
              <a:endParaRPr lang="fr-FR"/>
            </a:p>
          </p:txBody>
        </p:sp>
        <p:sp>
          <p:nvSpPr>
            <p:cNvPr id="10247" name="Rectangle 7"/>
            <p:cNvSpPr>
              <a:spLocks noChangeArrowheads="1"/>
            </p:cNvSpPr>
            <p:nvPr/>
          </p:nvSpPr>
          <p:spPr bwMode="auto">
            <a:xfrm>
              <a:off x="2864" y="2184"/>
              <a:ext cx="2480" cy="59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b="0">
                  <a:solidFill>
                    <a:schemeClr val="hlink"/>
                  </a:solidFill>
                  <a:latin typeface="Comic Sans MS" pitchFamily="66" charset="0"/>
                </a:rPr>
                <a:t>EN292-1 : Cause capable de provoquer une lésion ou une atteinte à la santé </a:t>
              </a:r>
            </a:p>
          </p:txBody>
        </p:sp>
      </p:grpSp>
      <p:grpSp>
        <p:nvGrpSpPr>
          <p:cNvPr id="3" name="Group 8"/>
          <p:cNvGrpSpPr>
            <a:grpSpLocks/>
          </p:cNvGrpSpPr>
          <p:nvPr/>
        </p:nvGrpSpPr>
        <p:grpSpPr bwMode="auto">
          <a:xfrm>
            <a:off x="4191000" y="4927600"/>
            <a:ext cx="4953000" cy="1181100"/>
            <a:chOff x="2640" y="3104"/>
            <a:chExt cx="3120" cy="744"/>
          </a:xfrm>
        </p:grpSpPr>
        <p:sp>
          <p:nvSpPr>
            <p:cNvPr id="10249" name="Oval 9"/>
            <p:cNvSpPr>
              <a:spLocks noChangeArrowheads="1"/>
            </p:cNvSpPr>
            <p:nvPr/>
          </p:nvSpPr>
          <p:spPr bwMode="auto">
            <a:xfrm>
              <a:off x="2640" y="3104"/>
              <a:ext cx="3120" cy="744"/>
            </a:xfrm>
            <a:prstGeom prst="ellipse">
              <a:avLst/>
            </a:prstGeom>
            <a:noFill/>
            <a:ln w="9525">
              <a:noFill/>
              <a:round/>
              <a:headEnd/>
              <a:tailEnd/>
            </a:ln>
            <a:effectLst/>
          </p:spPr>
          <p:txBody>
            <a:bodyPr wrap="none" anchor="ctr"/>
            <a:lstStyle/>
            <a:p>
              <a:endParaRPr lang="fr-FR"/>
            </a:p>
          </p:txBody>
        </p:sp>
        <p:sp>
          <p:nvSpPr>
            <p:cNvPr id="10250" name="Rectangle 10"/>
            <p:cNvSpPr>
              <a:spLocks noChangeArrowheads="1"/>
            </p:cNvSpPr>
            <p:nvPr/>
          </p:nvSpPr>
          <p:spPr bwMode="auto">
            <a:xfrm>
              <a:off x="3134" y="3192"/>
              <a:ext cx="2236" cy="596"/>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fr-FR" b="0" dirty="0">
                  <a:solidFill>
                    <a:schemeClr val="tx2"/>
                  </a:solidFill>
                  <a:latin typeface="DomCasual BT" charset="0"/>
                </a:rPr>
                <a:t> </a:t>
              </a:r>
              <a:r>
                <a:rPr lang="fr-FR" sz="2800" dirty="0">
                  <a:latin typeface="Comic Sans MS" pitchFamily="66" charset="0"/>
                </a:rPr>
                <a:t>Exemple : pièce avec bavure</a:t>
              </a:r>
            </a:p>
          </p:txBody>
        </p:sp>
      </p:grpSp>
      <p:sp>
        <p:nvSpPr>
          <p:cNvPr id="10251" name="Text Box 11"/>
          <p:cNvSpPr txBox="1">
            <a:spLocks noChangeArrowheads="1"/>
          </p:cNvSpPr>
          <p:nvPr/>
        </p:nvSpPr>
        <p:spPr bwMode="auto">
          <a:xfrm>
            <a:off x="8382000" y="6583363"/>
            <a:ext cx="533400" cy="274637"/>
          </a:xfrm>
          <a:prstGeom prst="rect">
            <a:avLst/>
          </a:prstGeom>
          <a:noFill/>
          <a:ln w="12700">
            <a:noFill/>
            <a:miter lim="800000"/>
            <a:headEnd type="none" w="sm" len="sm"/>
            <a:tailEnd type="none" w="sm" len="sm"/>
          </a:ln>
          <a:effectLst/>
        </p:spPr>
        <p:txBody>
          <a:bodyPr>
            <a:spAutoFit/>
          </a:bodyPr>
          <a:lstStyle/>
          <a:p>
            <a:pPr>
              <a:spcBef>
                <a:spcPct val="50000"/>
              </a:spcBef>
            </a:pPr>
            <a:fld id="{95F3A134-688B-4BB0-ACCD-58BBBF0C988F}" type="slidenum">
              <a:rPr lang="fr-FR" sz="1200" b="0">
                <a:solidFill>
                  <a:schemeClr val="tx1"/>
                </a:solidFill>
              </a:rPr>
              <a:pPr>
                <a:spcBef>
                  <a:spcPct val="50000"/>
                </a:spcBef>
              </a:pPr>
              <a:t>9</a:t>
            </a:fld>
            <a:endParaRPr lang="fr-FR" sz="1200" b="0">
              <a:solidFill>
                <a:schemeClr val="tx1"/>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wipe(left)">
                                      <p:cBhvr>
                                        <p:cTn id="11" dur="500"/>
                                        <p:tgtEl>
                                          <p:spTgt spid="1024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ou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ou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utoUpdateAnimBg="0"/>
    </p:bldLst>
  </p:timing>
</p:sld>
</file>

<file path=ppt/theme/theme1.xml><?xml version="1.0" encoding="utf-8"?>
<a:theme xmlns:a="http://schemas.openxmlformats.org/drawingml/2006/main" name="Contemporain blanc">
  <a:themeElements>
    <a:clrScheme name="Contemporain blanc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in blanc">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in blanc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in blanc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in blanc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in blanc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in blanc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in blanc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in blanc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présentation\Contemporain blanc.pot</Template>
  <TotalTime>4959</TotalTime>
  <Words>2167</Words>
  <Application>Microsoft PowerPoint</Application>
  <PresentationFormat>Affichage à l'écran (4:3)</PresentationFormat>
  <Paragraphs>242</Paragraphs>
  <Slides>24</Slides>
  <Notes>16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Contemporain blanc</vt:lpstr>
      <vt:lpstr>PhotoImpact</vt:lpstr>
      <vt:lpstr>Diapositive 1</vt:lpstr>
      <vt:lpstr>Objectifs de l’enseignement</vt:lpstr>
      <vt:lpstr>Diapositive 3</vt:lpstr>
      <vt:lpstr>Programme</vt:lpstr>
      <vt:lpstr>Programme</vt:lpstr>
      <vt:lpstr>Introduction</vt:lpstr>
      <vt:lpstr>Introduction</vt:lpstr>
      <vt:lpstr>          Chapitre I: Introduction à l’évaluation et à la maitrise des risques, analyse des accidents </vt:lpstr>
      <vt:lpstr>ANALYSE DES RISQUES</vt:lpstr>
      <vt:lpstr>Diapositive 10</vt:lpstr>
      <vt:lpstr>ANALYSE DES RISQUES</vt:lpstr>
      <vt:lpstr>ANALYSE DES RISQUES</vt:lpstr>
      <vt:lpstr>ANALYSE DES RISQUES</vt:lpstr>
      <vt:lpstr>ANALYSE DES RISQUES</vt:lpstr>
      <vt:lpstr>MAÎTRISE DES  RISQUES PROFESSIONNELS</vt:lpstr>
      <vt:lpstr>PROCESSUS D’APPARITION  D’UN DOMMAGE</vt:lpstr>
      <vt:lpstr>Dommage</vt:lpstr>
      <vt:lpstr>Diapositive 18</vt:lpstr>
      <vt:lpstr>Diapositive 19</vt:lpstr>
      <vt:lpstr>Diapositive 20</vt:lpstr>
      <vt:lpstr>Diapositive 21</vt:lpstr>
      <vt:lpstr>Diapositive 22</vt:lpstr>
      <vt:lpstr>Diapositive 23</vt:lpstr>
      <vt:lpstr>MAITRISE DES RISQUES  du point de vue de l’étudiant</vt:lpstr>
    </vt:vector>
  </TitlesOfParts>
  <Company>GEII, IUT de Tarbes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Fiabilité - Maintenabilité - Disponibilité</dc:title>
  <dc:creator>Tchangani</dc:creator>
  <cp:lastModifiedBy>msi</cp:lastModifiedBy>
  <cp:revision>513</cp:revision>
  <cp:lastPrinted>2007-02-16T09:59:38Z</cp:lastPrinted>
  <dcterms:created xsi:type="dcterms:W3CDTF">2005-11-19T09:10:02Z</dcterms:created>
  <dcterms:modified xsi:type="dcterms:W3CDTF">2024-12-08T16:15:18Z</dcterms:modified>
</cp:coreProperties>
</file>